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71" r:id="rId4"/>
    <p:sldId id="280" r:id="rId5"/>
    <p:sldId id="275" r:id="rId6"/>
    <p:sldId id="259" r:id="rId7"/>
    <p:sldId id="260" r:id="rId8"/>
    <p:sldId id="348" r:id="rId9"/>
    <p:sldId id="347" r:id="rId10"/>
    <p:sldId id="262" r:id="rId11"/>
    <p:sldId id="263" r:id="rId12"/>
    <p:sldId id="346" r:id="rId13"/>
    <p:sldId id="269" r:id="rId14"/>
    <p:sldId id="266" r:id="rId15"/>
    <p:sldId id="345" r:id="rId16"/>
    <p:sldId id="267" r:id="rId17"/>
    <p:sldId id="261" r:id="rId18"/>
    <p:sldId id="27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Bernardo" initials="RB" lastIdx="0" clrIdx="0">
    <p:extLst>
      <p:ext uri="{19B8F6BF-5375-455C-9EA6-DF929625EA0E}">
        <p15:presenceInfo xmlns:p15="http://schemas.microsoft.com/office/powerpoint/2012/main" userId="S-1-5-21-1148195596-2824307599-3483022285-2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B80"/>
    <a:srgbClr val="FF9900"/>
    <a:srgbClr val="394C36"/>
    <a:srgbClr val="7E7A67"/>
    <a:srgbClr val="1890AF"/>
    <a:srgbClr val="8FC4DB"/>
    <a:srgbClr val="97CBE3"/>
    <a:srgbClr val="8DC1D7"/>
    <a:srgbClr val="538FAE"/>
    <a:srgbClr val="3793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5D843B-9039-494D-9C22-4C34BE0E29A5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1DD072-3856-47FC-AA55-5BF0E997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1600" dirty="0">
                <a:solidFill>
                  <a:schemeClr val="accent2"/>
                </a:solidFill>
              </a:rPr>
              <a:t>Deciding where to invest and what to invest in.  Drivers are anticipated growth markets, such as agriculture and ongoing demand for high quality ag products in Asia.</a:t>
            </a:r>
          </a:p>
          <a:p>
            <a:pPr marL="349415" indent="-349415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accent2"/>
              </a:solidFill>
            </a:endParaRPr>
          </a:p>
          <a:p>
            <a:pPr marL="349415" indent="-34941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</a:rPr>
              <a:t>Balanced port</a:t>
            </a:r>
            <a:endParaRPr lang="en-US" sz="1600" dirty="0"/>
          </a:p>
          <a:p>
            <a:pPr marL="931774" lvl="1" indent="-465887">
              <a:buFont typeface="Courier New" panose="02070309020205020404" pitchFamily="49" charset="0"/>
              <a:buChar char="o"/>
            </a:pPr>
            <a:r>
              <a:rPr lang="en-US" sz="1400" dirty="0"/>
              <a:t>2016 Exports – 1,258,178 TEUs – 53%</a:t>
            </a:r>
          </a:p>
          <a:p>
            <a:pPr marL="931774" lvl="1" indent="-465887">
              <a:buFont typeface="Courier New" panose="02070309020205020404" pitchFamily="49" charset="0"/>
              <a:buChar char="o"/>
            </a:pPr>
            <a:r>
              <a:rPr lang="en-US" sz="1400" dirty="0"/>
              <a:t>2016 Imports – 1,111,463 TEUs – 47%</a:t>
            </a:r>
          </a:p>
          <a:p>
            <a:pPr marL="349415" indent="-349415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9415" indent="-349415">
              <a:buFont typeface="Wingdings" panose="05000000000000000000" pitchFamily="2" charset="2"/>
              <a:buChar char="§"/>
            </a:pPr>
            <a:r>
              <a:rPr lang="en-US" sz="1600" dirty="0"/>
              <a:t>Loaded </a:t>
            </a:r>
            <a:r>
              <a:rPr lang="en-US" sz="1600" b="1" dirty="0">
                <a:solidFill>
                  <a:schemeClr val="accent2"/>
                </a:solidFill>
              </a:rPr>
              <a:t>exports up 10.5% </a:t>
            </a:r>
            <a:r>
              <a:rPr lang="en-US" sz="1600" dirty="0"/>
              <a:t>in 2016</a:t>
            </a:r>
          </a:p>
          <a:p>
            <a:pPr>
              <a:spcBef>
                <a:spcPts val="306"/>
              </a:spcBef>
              <a:spcAft>
                <a:spcPts val="611"/>
              </a:spcAft>
              <a:defRPr/>
            </a:pPr>
            <a:endParaRPr lang="en-US" altLang="en-US" b="0" dirty="0">
              <a:ea typeface="Gotham"/>
              <a:cs typeface="Gotham"/>
            </a:endParaRPr>
          </a:p>
          <a:p>
            <a:pPr marL="349415" indent="-34941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</a:rPr>
              <a:t>Ag accounts for 53% </a:t>
            </a:r>
            <a:r>
              <a:rPr lang="en-US" sz="1600" dirty="0"/>
              <a:t>of all exports through Port of Oakland.  Of that:</a:t>
            </a:r>
          </a:p>
          <a:p>
            <a:pPr marL="349415" indent="-349415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815302" lvl="1" indent="-34941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b="1" i="1" dirty="0">
                <a:solidFill>
                  <a:schemeClr val="accent2"/>
                </a:solidFill>
              </a:rPr>
              <a:t>California</a:t>
            </a:r>
            <a:r>
              <a:rPr lang="en-US" sz="1400" i="1" dirty="0"/>
              <a:t> accounts for 70% of ag exports via Port of Oakland – 2.7 million metric tons</a:t>
            </a:r>
          </a:p>
          <a:p>
            <a:pPr marL="815302" lvl="1" indent="-349415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en-US" sz="1400" i="1" dirty="0"/>
          </a:p>
          <a:p>
            <a:pPr marL="815302" lvl="1" indent="-34941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i="1" dirty="0"/>
              <a:t>73% of ag exports destined to </a:t>
            </a:r>
            <a:r>
              <a:rPr lang="en-US" sz="1400" i="1" dirty="0">
                <a:solidFill>
                  <a:schemeClr val="accent2"/>
                </a:solidFill>
              </a:rPr>
              <a:t>Asia</a:t>
            </a:r>
            <a:r>
              <a:rPr lang="en-US" sz="1400" i="1" dirty="0"/>
              <a:t> with 12% headed to </a:t>
            </a:r>
            <a:r>
              <a:rPr lang="en-US" sz="1400" i="1" dirty="0">
                <a:solidFill>
                  <a:schemeClr val="accent2"/>
                </a:solidFill>
              </a:rPr>
              <a:t>Europe</a:t>
            </a:r>
          </a:p>
          <a:p>
            <a:pPr marL="815302" lvl="1" indent="-349415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en-US" sz="1400" i="1" dirty="0"/>
          </a:p>
          <a:p>
            <a:pPr marL="815302" lvl="1" indent="-34941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accent2"/>
                </a:solidFill>
              </a:rPr>
              <a:t>Japan</a:t>
            </a:r>
            <a:r>
              <a:rPr lang="en-US" sz="1400" i="1" dirty="0"/>
              <a:t> is largest recipient of ag exports from Oakland – 22% and over 855,000 metric tons.  This is driven by protein producers in the mid-west.</a:t>
            </a:r>
          </a:p>
          <a:p>
            <a:pPr>
              <a:spcBef>
                <a:spcPts val="306"/>
              </a:spcBef>
              <a:spcAft>
                <a:spcPts val="611"/>
              </a:spcAft>
              <a:defRPr/>
            </a:pPr>
            <a:endParaRPr lang="en-US" altLang="en-US" b="0" dirty="0">
              <a:ea typeface="Gotham"/>
              <a:cs typeface="Gotham"/>
            </a:endParaRPr>
          </a:p>
          <a:p>
            <a:pPr>
              <a:spcBef>
                <a:spcPts val="306"/>
              </a:spcBef>
              <a:spcAft>
                <a:spcPts val="611"/>
              </a:spcAft>
              <a:defRPr/>
            </a:pPr>
            <a:endParaRPr lang="en-US" altLang="en-US" b="0" dirty="0">
              <a:ea typeface="Gotham"/>
              <a:cs typeface="Gotham"/>
            </a:endParaRPr>
          </a:p>
          <a:p>
            <a:pPr>
              <a:spcBef>
                <a:spcPts val="306"/>
              </a:spcBef>
              <a:spcAft>
                <a:spcPts val="611"/>
              </a:spcAft>
              <a:defRPr/>
            </a:pPr>
            <a:r>
              <a:rPr lang="en-US" altLang="en-US" b="0" dirty="0">
                <a:ea typeface="Gotham"/>
                <a:cs typeface="Gotham"/>
              </a:rPr>
              <a:t>Crane</a:t>
            </a:r>
            <a:r>
              <a:rPr lang="en-US" altLang="en-US" b="0" baseline="0" dirty="0">
                <a:ea typeface="Gotham"/>
                <a:cs typeface="Gotham"/>
              </a:rPr>
              <a:t> Investments:</a:t>
            </a:r>
          </a:p>
          <a:p>
            <a:pPr>
              <a:spcBef>
                <a:spcPts val="306"/>
              </a:spcBef>
              <a:spcAft>
                <a:spcPts val="611"/>
              </a:spcAft>
              <a:defRPr/>
            </a:pPr>
            <a:endParaRPr lang="en-US" altLang="en-US" b="0" dirty="0">
              <a:ea typeface="Gotham"/>
              <a:cs typeface="Gotham"/>
            </a:endParaRPr>
          </a:p>
          <a:p>
            <a:pPr marL="465839" indent="-465839">
              <a:spcBef>
                <a:spcPts val="306"/>
              </a:spcBef>
              <a:spcAft>
                <a:spcPts val="611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ea typeface="Gotham"/>
                <a:cs typeface="Gotham"/>
              </a:rPr>
              <a:t>Increasing height of 6 </a:t>
            </a:r>
            <a:r>
              <a:rPr lang="en-US" altLang="en-US" dirty="0">
                <a:ea typeface="Gotham"/>
                <a:cs typeface="Gotham"/>
              </a:rPr>
              <a:t>ship-to-shore cranes </a:t>
            </a:r>
            <a:r>
              <a:rPr lang="en-US" altLang="en-US" b="0" dirty="0">
                <a:ea typeface="Gotham"/>
                <a:cs typeface="Gotham"/>
              </a:rPr>
              <a:t>at OICT and 2 at TraPac in 2017 to serve Ultra Large Container Vessel (ULCV) </a:t>
            </a:r>
          </a:p>
          <a:p>
            <a:pPr marL="465839" indent="-465839">
              <a:spcBef>
                <a:spcPts val="306"/>
              </a:spcBef>
              <a:spcAft>
                <a:spcPts val="611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ea typeface="Gotham"/>
                <a:cs typeface="Gotham"/>
              </a:rPr>
              <a:t>OICT/SSA is evaluating the purchase of 4-6 new cranes in 2018</a:t>
            </a:r>
          </a:p>
          <a:p>
            <a:pPr marL="931677" lvl="1" indent="-465839">
              <a:spcBef>
                <a:spcPts val="306"/>
              </a:spcBef>
              <a:spcAft>
                <a:spcPts val="611"/>
              </a:spcAft>
              <a:buFont typeface="Wingdings" panose="05000000000000000000" pitchFamily="2" charset="2"/>
              <a:buChar char="§"/>
              <a:defRPr/>
            </a:pPr>
            <a:endParaRPr lang="en-US" altLang="en-US" dirty="0">
              <a:ea typeface="Gotham"/>
              <a:cs typeface="Gotha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2F150-5AC7-4A6F-80ED-3A79E435C32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2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1430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23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Font typeface="Calibri" panose="020F0502020204030204" pitchFamily="34" charset="0"/>
              <a:buNone/>
              <a:defRPr sz="2400" b="0"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effectLst/>
                <a:latin typeface="Calibri" panose="020F050202020403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9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087"/>
            <a:ext cx="8229600" cy="752474"/>
          </a:xfrm>
        </p:spPr>
        <p:txBody>
          <a:bodyPr lIns="0" rIns="0" anchor="t">
            <a:noAutofit/>
          </a:bodyPr>
          <a:lstStyle>
            <a:lvl1pPr>
              <a:defRPr sz="3200" b="1">
                <a:solidFill>
                  <a:srgbClr val="2C7B80"/>
                </a:solidFill>
                <a:latin typeface="Gotham Medium" panose="02000604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2A4F-8839-4B80-AEC2-A1F9E59E912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DD3E-2584-4C8B-8482-2FE7ACA31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20" y="132429"/>
            <a:ext cx="8052978" cy="4860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01" y="6169062"/>
            <a:ext cx="1573408" cy="55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873842" y="4992950"/>
            <a:ext cx="756978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otham Medium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800" b="1" dirty="0">
                <a:latin typeface="Gotham Bold" panose="02000604030000020004" pitchFamily="2" charset="0"/>
              </a:rPr>
              <a:t>A Better Way Forward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</a:rPr>
              <a:t>Chris Lytle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</a:rPr>
              <a:t>Executive Director, Port of Oakland</a:t>
            </a:r>
          </a:p>
          <a:p>
            <a:pPr algn="ctr"/>
            <a:r>
              <a:rPr lang="en-US" sz="1600" dirty="0">
                <a:solidFill>
                  <a:schemeClr val="accent3"/>
                </a:solidFill>
              </a:rPr>
              <a:t>Board of Marine Underwriters of San Francisco</a:t>
            </a:r>
          </a:p>
          <a:p>
            <a:pPr algn="ctr">
              <a:spcBef>
                <a:spcPts val="900"/>
              </a:spcBef>
            </a:pPr>
            <a:r>
              <a:rPr lang="en-US" altLang="en-US" sz="1400" dirty="0">
                <a:solidFill>
                  <a:schemeClr val="accent3"/>
                </a:solidFill>
                <a:ea typeface="Gotham"/>
                <a:cs typeface="Gotham"/>
              </a:rPr>
              <a:t>May 3-4, 2018</a:t>
            </a:r>
          </a:p>
        </p:txBody>
      </p:sp>
    </p:spTree>
    <p:extLst>
      <p:ext uri="{BB962C8B-B14F-4D97-AF65-F5344CB8AC3E}">
        <p14:creationId xmlns:p14="http://schemas.microsoft.com/office/powerpoint/2010/main" val="29466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8E1708-20F1-9B47-94F6-641E86C12F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7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646CB-0D41-F048-96A3-3957E3813C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32">
            <a:off x="2232840" y="331445"/>
            <a:ext cx="4797718" cy="6168494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3A946-47B9-AA48-A5F5-C251219FB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728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2C7B80"/>
                </a:solidFill>
                <a:latin typeface="Gotham" charset="0"/>
              </a:rPr>
              <a:t>Keys to growth No. 1: Big ship-ready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084FB55-8921-9345-8504-3049893F67C1}"/>
              </a:ext>
            </a:extLst>
          </p:cNvPr>
          <p:cNvSpPr txBox="1">
            <a:spLocks/>
          </p:cNvSpPr>
          <p:nvPr/>
        </p:nvSpPr>
        <p:spPr>
          <a:xfrm>
            <a:off x="1" y="1281146"/>
            <a:ext cx="3911599" cy="1461068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lvl="2" indent="-212725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  <a:t>Six cranes raised</a:t>
            </a:r>
          </a:p>
          <a:p>
            <a:pPr marL="577850" lvl="2" indent="-212725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  <a:t>Six new cranes </a:t>
            </a:r>
            <a:b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</a:br>
            <a: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  <a:t>to be purchased</a:t>
            </a:r>
          </a:p>
        </p:txBody>
      </p:sp>
    </p:spTree>
    <p:extLst>
      <p:ext uri="{BB962C8B-B14F-4D97-AF65-F5344CB8AC3E}">
        <p14:creationId xmlns:p14="http://schemas.microsoft.com/office/powerpoint/2010/main" val="165722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3E1D1764-BF3C-9249-86F5-04644B58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Vessels keep getting larger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C4796A-D0E7-E742-BF3D-9493525363EF}"/>
              </a:ext>
            </a:extLst>
          </p:cNvPr>
          <p:cNvGrpSpPr/>
          <p:nvPr/>
        </p:nvGrpSpPr>
        <p:grpSpPr>
          <a:xfrm>
            <a:off x="0" y="1216098"/>
            <a:ext cx="9144000" cy="5641903"/>
            <a:chOff x="0" y="1216098"/>
            <a:chExt cx="9144000" cy="564190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7DC5E4-B1E8-4046-A23B-E0AA537B6056}"/>
                </a:ext>
              </a:extLst>
            </p:cNvPr>
            <p:cNvSpPr/>
            <p:nvPr/>
          </p:nvSpPr>
          <p:spPr>
            <a:xfrm>
              <a:off x="0" y="6518434"/>
              <a:ext cx="9144000" cy="339566"/>
            </a:xfrm>
            <a:prstGeom prst="rect">
              <a:avLst/>
            </a:prstGeom>
            <a:solidFill>
              <a:srgbClr val="2C7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85890B6-C747-954D-9761-B8FDCFAF6959}"/>
                </a:ext>
              </a:extLst>
            </p:cNvPr>
            <p:cNvSpPr/>
            <p:nvPr/>
          </p:nvSpPr>
          <p:spPr>
            <a:xfrm>
              <a:off x="0" y="1340505"/>
              <a:ext cx="9144000" cy="5517495"/>
            </a:xfrm>
            <a:prstGeom prst="rect">
              <a:avLst/>
            </a:prstGeom>
            <a:solidFill>
              <a:srgbClr val="2C7A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324EE0-E713-E04A-885B-743787D24A04}"/>
                </a:ext>
              </a:extLst>
            </p:cNvPr>
            <p:cNvGrpSpPr/>
            <p:nvPr/>
          </p:nvGrpSpPr>
          <p:grpSpPr>
            <a:xfrm>
              <a:off x="0" y="1340506"/>
              <a:ext cx="9144000" cy="5177928"/>
              <a:chOff x="849195" y="1167786"/>
              <a:chExt cx="7314098" cy="517792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5A34743-8162-904A-BA4A-E3D25C8862E6}"/>
                  </a:ext>
                </a:extLst>
              </p:cNvPr>
              <p:cNvCxnSpPr/>
              <p:nvPr/>
            </p:nvCxnSpPr>
            <p:spPr>
              <a:xfrm>
                <a:off x="849195" y="6345714"/>
                <a:ext cx="731409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3A21347-8157-0E4F-BD8F-24520D8AB7D8}"/>
                  </a:ext>
                </a:extLst>
              </p:cNvPr>
              <p:cNvCxnSpPr/>
              <p:nvPr/>
            </p:nvCxnSpPr>
            <p:spPr>
              <a:xfrm>
                <a:off x="849195" y="1167786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76C1C9A-1837-0546-96DF-DEF4B36F72B0}"/>
                  </a:ext>
                </a:extLst>
              </p:cNvPr>
              <p:cNvCxnSpPr/>
              <p:nvPr/>
            </p:nvCxnSpPr>
            <p:spPr>
              <a:xfrm>
                <a:off x="849195" y="1566088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12C3256-ED01-0948-93FA-02E356EE2CD6}"/>
                  </a:ext>
                </a:extLst>
              </p:cNvPr>
              <p:cNvCxnSpPr/>
              <p:nvPr/>
            </p:nvCxnSpPr>
            <p:spPr>
              <a:xfrm>
                <a:off x="849195" y="1964390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7FB868-B1AB-5446-A971-8B7DED336E13}"/>
                  </a:ext>
                </a:extLst>
              </p:cNvPr>
              <p:cNvCxnSpPr/>
              <p:nvPr/>
            </p:nvCxnSpPr>
            <p:spPr>
              <a:xfrm>
                <a:off x="849195" y="2362692"/>
                <a:ext cx="731409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17266FB-7A09-924B-A2D8-3B87E2565DFA}"/>
                  </a:ext>
                </a:extLst>
              </p:cNvPr>
              <p:cNvCxnSpPr/>
              <p:nvPr/>
            </p:nvCxnSpPr>
            <p:spPr>
              <a:xfrm>
                <a:off x="849195" y="2760994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5441BC4-16A5-6745-8C6A-696CDD408176}"/>
                  </a:ext>
                </a:extLst>
              </p:cNvPr>
              <p:cNvCxnSpPr/>
              <p:nvPr/>
            </p:nvCxnSpPr>
            <p:spPr>
              <a:xfrm>
                <a:off x="849195" y="3159296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44BF773-4C7A-114D-81C0-91EBB643999D}"/>
                  </a:ext>
                </a:extLst>
              </p:cNvPr>
              <p:cNvCxnSpPr/>
              <p:nvPr/>
            </p:nvCxnSpPr>
            <p:spPr>
              <a:xfrm>
                <a:off x="849195" y="3557598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439B123-E850-1C4E-B790-AA915F16DBED}"/>
                  </a:ext>
                </a:extLst>
              </p:cNvPr>
              <p:cNvCxnSpPr/>
              <p:nvPr/>
            </p:nvCxnSpPr>
            <p:spPr>
              <a:xfrm>
                <a:off x="849195" y="3955900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E504B9E-4F47-9A49-9AA6-2C44CC0BE10F}"/>
                  </a:ext>
                </a:extLst>
              </p:cNvPr>
              <p:cNvCxnSpPr/>
              <p:nvPr/>
            </p:nvCxnSpPr>
            <p:spPr>
              <a:xfrm>
                <a:off x="849195" y="4354202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1457425-EC4C-124A-AB4B-4873DA3466A7}"/>
                  </a:ext>
                </a:extLst>
              </p:cNvPr>
              <p:cNvCxnSpPr/>
              <p:nvPr/>
            </p:nvCxnSpPr>
            <p:spPr>
              <a:xfrm>
                <a:off x="849195" y="4752504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9C02E4F-E7A9-BD42-A298-7611C849A489}"/>
                  </a:ext>
                </a:extLst>
              </p:cNvPr>
              <p:cNvCxnSpPr/>
              <p:nvPr/>
            </p:nvCxnSpPr>
            <p:spPr>
              <a:xfrm>
                <a:off x="849195" y="5150806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DD3DA3A-3FD2-C242-8F5F-A1593107ED09}"/>
                  </a:ext>
                </a:extLst>
              </p:cNvPr>
              <p:cNvCxnSpPr/>
              <p:nvPr/>
            </p:nvCxnSpPr>
            <p:spPr>
              <a:xfrm>
                <a:off x="849195" y="5549108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443840B-C145-B44B-8FA2-9E8A78BDE55A}"/>
                  </a:ext>
                </a:extLst>
              </p:cNvPr>
              <p:cNvCxnSpPr/>
              <p:nvPr/>
            </p:nvCxnSpPr>
            <p:spPr>
              <a:xfrm>
                <a:off x="849195" y="5947410"/>
                <a:ext cx="7314098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CE921BF4-927B-9546-A9AB-C79B20881AF0}"/>
                </a:ext>
              </a:extLst>
            </p:cNvPr>
            <p:cNvSpPr txBox="1">
              <a:spLocks/>
            </p:cNvSpPr>
            <p:nvPr/>
          </p:nvSpPr>
          <p:spPr>
            <a:xfrm>
              <a:off x="5532352" y="1454683"/>
              <a:ext cx="2620894" cy="832348"/>
            </a:xfrm>
            <a:prstGeom prst="rect">
              <a:avLst/>
            </a:prstGeom>
          </p:spPr>
          <p:txBody>
            <a:bodyPr vert="horz" lIns="91440" tIns="0" rIns="9144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600" b="1" dirty="0">
                  <a:latin typeface="Gotham" panose="02000504050000020004"/>
                </a:rPr>
                <a:t>Empire State Building</a:t>
              </a:r>
            </a:p>
            <a:p>
              <a:pPr>
                <a:lnSpc>
                  <a:spcPct val="120000"/>
                </a:lnSpc>
              </a:pPr>
              <a:r>
                <a:rPr lang="en-US" sz="1600" b="1" dirty="0">
                  <a:latin typeface="Gotham" panose="02000504050000020004"/>
                </a:rPr>
                <a:t>(1,250 ft)</a:t>
              </a: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5B9C0AAA-FAD3-1343-9076-FD92997AEEC7}"/>
                </a:ext>
              </a:extLst>
            </p:cNvPr>
            <p:cNvSpPr txBox="1">
              <a:spLocks/>
            </p:cNvSpPr>
            <p:nvPr/>
          </p:nvSpPr>
          <p:spPr>
            <a:xfrm>
              <a:off x="171225" y="1454683"/>
              <a:ext cx="3260974" cy="832348"/>
            </a:xfrm>
            <a:prstGeom prst="rect">
              <a:avLst/>
            </a:prstGeom>
          </p:spPr>
          <p:txBody>
            <a:bodyPr vert="horz" lIns="91440" tIns="0" rIns="9144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20000"/>
                </a:lnSpc>
              </a:pPr>
              <a:r>
                <a:rPr lang="en-US" sz="1600" b="1" dirty="0">
                  <a:latin typeface="Gotham" panose="02000504050000020004"/>
                </a:rPr>
                <a:t>CMA CGM Benjamin Franklin</a:t>
              </a:r>
            </a:p>
            <a:p>
              <a:pPr algn="r">
                <a:lnSpc>
                  <a:spcPct val="120000"/>
                </a:lnSpc>
              </a:pPr>
              <a:r>
                <a:rPr lang="en-US" sz="1600" b="1" dirty="0">
                  <a:latin typeface="Gotham" panose="02000504050000020004"/>
                </a:rPr>
                <a:t>(1,310 feet)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B1DD38-C631-FB4E-94A5-101248EA2B65}"/>
                </a:ext>
              </a:extLst>
            </p:cNvPr>
            <p:cNvSpPr txBox="1"/>
            <p:nvPr/>
          </p:nvSpPr>
          <p:spPr>
            <a:xfrm>
              <a:off x="2366974" y="2304308"/>
              <a:ext cx="11379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>
                      <a:lumMod val="75000"/>
                    </a:schemeClr>
                  </a:solidFill>
                  <a:latin typeface="Gotham Medium" panose="02000604030000020004" pitchFamily="2" charset="0"/>
                </a:rPr>
                <a:t>1,000 feet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8EAB071-65A5-204D-A7FA-D353522A3A56}"/>
                </a:ext>
              </a:extLst>
            </p:cNvPr>
            <p:cNvGrpSpPr/>
            <p:nvPr/>
          </p:nvGrpSpPr>
          <p:grpSpPr>
            <a:xfrm>
              <a:off x="3460036" y="1216098"/>
              <a:ext cx="2714672" cy="5641903"/>
              <a:chOff x="3607705" y="1043378"/>
              <a:chExt cx="2714672" cy="564190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F1E2F0B-4B6A-E14B-8AC8-9AADF6FDE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53231" y="3197852"/>
                <a:ext cx="5244028" cy="93508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1734CF0-D571-8147-930E-7F868B08A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73988" y="1430235"/>
                <a:ext cx="2048389" cy="52550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196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growth No. 2: Ag exports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6246"/>
            <a:ext cx="9143999" cy="36247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4740965"/>
            <a:ext cx="9144001" cy="2117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1583" y="4991249"/>
            <a:ext cx="8673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182880" defTabSz="91440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Gotham Bold" panose="02000604030000020004" pitchFamily="2" charset="0"/>
                <a:cs typeface="Arial" panose="020B0604020202020204" pitchFamily="34" charset="0"/>
              </a:rPr>
              <a:t>$90 million project</a:t>
            </a:r>
          </a:p>
          <a:p>
            <a:pPr marL="342900" marR="0" lvl="0" indent="-182880" defTabSz="91440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Gotham Bold" panose="02000604030000020004" pitchFamily="2" charset="0"/>
                <a:cs typeface="Arial" panose="020B0604020202020204" pitchFamily="34" charset="0"/>
              </a:rPr>
              <a:t>50,000 TEUs annually (beef, pork, poultry)</a:t>
            </a:r>
          </a:p>
        </p:txBody>
      </p:sp>
    </p:spTree>
    <p:extLst>
      <p:ext uri="{BB962C8B-B14F-4D97-AF65-F5344CB8AC3E}">
        <p14:creationId xmlns:p14="http://schemas.microsoft.com/office/powerpoint/2010/main" val="373977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7280"/>
            <a:ext cx="9144000" cy="574175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DAB00D7-FA6C-2F4C-9F6F-B9F46667EB37}"/>
              </a:ext>
            </a:extLst>
          </p:cNvPr>
          <p:cNvSpPr txBox="1">
            <a:spLocks/>
          </p:cNvSpPr>
          <p:nvPr/>
        </p:nvSpPr>
        <p:spPr>
          <a:xfrm>
            <a:off x="1" y="2835510"/>
            <a:ext cx="4389119" cy="219368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lvl="2" indent="-212725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  <a:t>Distribution center within Port footprint</a:t>
            </a:r>
          </a:p>
          <a:p>
            <a:pPr marL="577850" lvl="2" indent="-212725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  <a:t>Next to rail/docks</a:t>
            </a:r>
          </a:p>
          <a:p>
            <a:pPr marL="577850" lvl="2" indent="-212725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Gotham Bold" panose="02000604030000020004" pitchFamily="2" charset="0"/>
              </a:rPr>
              <a:t>Faster, cheaper, more efficient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66690-539E-1741-97F3-72FD51A3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Keys to growth No. 3: More imports</a:t>
            </a:r>
          </a:p>
        </p:txBody>
      </p:sp>
    </p:spTree>
    <p:extLst>
      <p:ext uri="{BB962C8B-B14F-4D97-AF65-F5344CB8AC3E}">
        <p14:creationId xmlns:p14="http://schemas.microsoft.com/office/powerpoint/2010/main" val="309279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635CB-64BB-2540-A01B-3DEBEA046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7" b="2565"/>
          <a:stretch/>
        </p:blipFill>
        <p:spPr>
          <a:xfrm>
            <a:off x="0" y="1188721"/>
            <a:ext cx="9144000" cy="56692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D2969A-D27B-B44C-BFF9-79BCD810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087"/>
            <a:ext cx="8442960" cy="752474"/>
          </a:xfrm>
        </p:spPr>
        <p:txBody>
          <a:bodyPr/>
          <a:lstStyle/>
          <a:p>
            <a:r>
              <a:rPr lang="en-US" dirty="0"/>
              <a:t>Port of Oakland generates 73,000 jobs</a:t>
            </a:r>
          </a:p>
        </p:txBody>
      </p:sp>
    </p:spTree>
    <p:extLst>
      <p:ext uri="{BB962C8B-B14F-4D97-AF65-F5344CB8AC3E}">
        <p14:creationId xmlns:p14="http://schemas.microsoft.com/office/powerpoint/2010/main" val="240782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662171-66E5-9B46-BEC0-88E96718D3F9}"/>
              </a:ext>
            </a:extLst>
          </p:cNvPr>
          <p:cNvSpPr/>
          <p:nvPr/>
        </p:nvSpPr>
        <p:spPr>
          <a:xfrm>
            <a:off x="0" y="1122218"/>
            <a:ext cx="9144000" cy="5735782"/>
          </a:xfrm>
          <a:prstGeom prst="rect">
            <a:avLst/>
          </a:prstGeom>
          <a:solidFill>
            <a:srgbClr val="2C7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dffdgg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51B2C-792B-2D42-A112-EC3D138B25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708">
            <a:off x="362717" y="1661046"/>
            <a:ext cx="5486400" cy="31115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B7ED3A-C2E0-214E-BC4D-13AEC0548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356">
            <a:off x="3056907" y="3455640"/>
            <a:ext cx="5486400" cy="31115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F3BAD6-18D4-C34B-9128-A44C9995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to a zero-emission Port</a:t>
            </a:r>
          </a:p>
        </p:txBody>
      </p:sp>
    </p:spTree>
    <p:extLst>
      <p:ext uri="{BB962C8B-B14F-4D97-AF65-F5344CB8AC3E}">
        <p14:creationId xmlns:p14="http://schemas.microsoft.com/office/powerpoint/2010/main" val="177098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54B5FB-EAC2-4940-A833-C3CFC9A4E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463718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Market share data courtesy of IHS Markit Ltd./PIERS, JOC.com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941730"/>
            <a:ext cx="3048000" cy="107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0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7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01F953-B393-9A47-A615-DDFACBE61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3316">
            <a:off x="535999" y="3876431"/>
            <a:ext cx="7856561" cy="162311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AF7DFE-01F0-0349-9B8A-97E37DE64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461">
            <a:off x="199568" y="426589"/>
            <a:ext cx="7830251" cy="30139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2691E-0C99-1D4A-A793-2EE27CEC0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0" b="11292"/>
          <a:stretch/>
        </p:blipFill>
        <p:spPr>
          <a:xfrm rot="176050">
            <a:off x="1703153" y="2618013"/>
            <a:ext cx="7081778" cy="105908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566186-9E5F-8343-AF4B-70298968E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6579">
            <a:off x="5394219" y="5046703"/>
            <a:ext cx="2465161" cy="139312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6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77A0FBD-EA71-264A-92CA-F398859CC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97280"/>
            <a:ext cx="9152092" cy="59898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3B5618-DA46-A248-AC2B-13F918B6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impasse: A world of hurt</a:t>
            </a:r>
          </a:p>
        </p:txBody>
      </p:sp>
    </p:spTree>
    <p:extLst>
      <p:ext uri="{BB962C8B-B14F-4D97-AF65-F5344CB8AC3E}">
        <p14:creationId xmlns:p14="http://schemas.microsoft.com/office/powerpoint/2010/main" val="175895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74915" y="1097280"/>
            <a:ext cx="7648414" cy="5590887"/>
            <a:chOff x="774915" y="1097280"/>
            <a:chExt cx="7648414" cy="55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774915" y="1097280"/>
              <a:ext cx="7648414" cy="559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7388" y="1164490"/>
              <a:ext cx="7127361" cy="5410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03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948A26D-8FAF-A541-8288-6C93C3F1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to be a better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2B860-C7AE-D644-8B5E-3981AD1034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3365"/>
            <a:ext cx="9144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Labor/management take first step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D4EAE-1FB4-E54A-87D4-7E32BB2E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7280"/>
            <a:ext cx="9144000" cy="576072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3EBC8687-5541-CF43-9840-8E856451C470}"/>
              </a:ext>
            </a:extLst>
          </p:cNvPr>
          <p:cNvSpPr txBox="1">
            <a:spLocks/>
          </p:cNvSpPr>
          <p:nvPr/>
        </p:nvSpPr>
        <p:spPr>
          <a:xfrm>
            <a:off x="0" y="1730828"/>
            <a:ext cx="7813964" cy="1371601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lvl="2" indent="-212725"/>
            <a:r>
              <a:rPr lang="en-US" sz="2800" b="1" dirty="0">
                <a:solidFill>
                  <a:schemeClr val="bg1"/>
                </a:solidFill>
                <a:latin typeface="Gotham Bold" panose="02000604030000020004" pitchFamily="2" charset="0"/>
              </a:rPr>
              <a:t>PMA/ILWU contract extension</a:t>
            </a:r>
          </a:p>
          <a:p>
            <a:pPr marL="577850" lvl="2" indent="-212725"/>
            <a:r>
              <a:rPr lang="en-US" sz="2800" b="1" dirty="0">
                <a:solidFill>
                  <a:schemeClr val="bg1"/>
                </a:solidFill>
                <a:latin typeface="Gotham Bold" panose="02000604030000020004" pitchFamily="2" charset="0"/>
              </a:rPr>
              <a:t>USMX/ILA re-visit an extension— contract expires Sept. 30, 2018</a:t>
            </a:r>
            <a:endParaRPr lang="en-US" b="1" dirty="0"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087"/>
            <a:ext cx="8757920" cy="752474"/>
          </a:xfrm>
        </p:spPr>
        <p:txBody>
          <a:bodyPr/>
          <a:lstStyle/>
          <a:p>
            <a:r>
              <a:rPr lang="en-US" sz="3000" dirty="0"/>
              <a:t>Not your father’s Port of Oakland anymore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8A7AB-D917-374F-B094-213AE4CFC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9457"/>
            <a:ext cx="9144000" cy="57585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F183EC4-FB20-DE48-BCE1-6FA93E53C185}"/>
              </a:ext>
            </a:extLst>
          </p:cNvPr>
          <p:cNvSpPr txBox="1">
            <a:spLocks/>
          </p:cNvSpPr>
          <p:nvPr/>
        </p:nvSpPr>
        <p:spPr>
          <a:xfrm>
            <a:off x="1" y="2029968"/>
            <a:ext cx="4378959" cy="1638518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lvl="2" indent="-212725"/>
            <a:r>
              <a:rPr lang="en-US" sz="2800" b="1" dirty="0">
                <a:solidFill>
                  <a:schemeClr val="bg1"/>
                </a:solidFill>
                <a:latin typeface="Gotham Bold" panose="02000604030000020004" pitchFamily="2" charset="0"/>
              </a:rPr>
              <a:t>Night gates</a:t>
            </a:r>
          </a:p>
          <a:p>
            <a:pPr marL="577850" lvl="2" indent="-212725"/>
            <a:r>
              <a:rPr lang="en-US" sz="2800" b="1" dirty="0">
                <a:solidFill>
                  <a:schemeClr val="bg1"/>
                </a:solidFill>
                <a:latin typeface="Gotham Bold" panose="02000604030000020004" pitchFamily="2" charset="0"/>
              </a:rPr>
              <a:t>Appointments</a:t>
            </a:r>
          </a:p>
          <a:p>
            <a:pPr marL="577850" lvl="2" indent="-212725"/>
            <a:r>
              <a:rPr lang="en-US" sz="2800" b="1" dirty="0">
                <a:solidFill>
                  <a:schemeClr val="bg1"/>
                </a:solidFill>
                <a:latin typeface="Gotham Bold" panose="02000604030000020004" pitchFamily="2" charset="0"/>
              </a:rPr>
              <a:t>Turn time metrics</a:t>
            </a:r>
            <a:endParaRPr lang="en-US" b="1" dirty="0">
              <a:latin typeface="Gotham Bold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470" y="407504"/>
            <a:ext cx="798112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2C7B80"/>
              </a:solidFill>
              <a:latin typeface="Gotham Medium"/>
            </a:endParaRPr>
          </a:p>
          <a:p>
            <a:r>
              <a:rPr lang="en-US" sz="3200" b="1" dirty="0" smtClean="0">
                <a:solidFill>
                  <a:srgbClr val="2C7B80"/>
                </a:solidFill>
                <a:latin typeface="Gotham Medium"/>
              </a:rPr>
              <a:t>Principle </a:t>
            </a:r>
            <a:r>
              <a:rPr lang="en-US" sz="3200" b="1" dirty="0">
                <a:solidFill>
                  <a:srgbClr val="2C7B80"/>
                </a:solidFill>
                <a:latin typeface="Gotham Medium"/>
              </a:rPr>
              <a:t>of financial </a:t>
            </a:r>
            <a:r>
              <a:rPr lang="en-US" sz="3200" b="1" dirty="0" smtClean="0">
                <a:solidFill>
                  <a:srgbClr val="2C7B80"/>
                </a:solidFill>
                <a:latin typeface="Gotham Medium"/>
              </a:rPr>
              <a:t>discipline</a:t>
            </a:r>
          </a:p>
          <a:p>
            <a:endParaRPr lang="en-US" sz="2400" dirty="0" smtClean="0">
              <a:latin typeface="Gotham Medium"/>
            </a:endParaRPr>
          </a:p>
          <a:p>
            <a:endParaRPr lang="en-US" sz="2400" dirty="0" smtClean="0">
              <a:latin typeface="Gotham Medium"/>
            </a:endParaRPr>
          </a:p>
          <a:p>
            <a:r>
              <a:rPr lang="en-US" sz="1600" b="1" dirty="0" smtClean="0">
                <a:latin typeface="Gotham Medium"/>
              </a:rPr>
              <a:t>Revenue growth </a:t>
            </a:r>
            <a:r>
              <a:rPr lang="en-US" b="1" dirty="0" smtClean="0">
                <a:latin typeface="Gotham Medium"/>
              </a:rPr>
              <a:t>+</a:t>
            </a:r>
            <a:r>
              <a:rPr lang="en-US" sz="1600" b="1" dirty="0" smtClean="0">
                <a:latin typeface="Gotham Medium"/>
              </a:rPr>
              <a:t> Expense control </a:t>
            </a:r>
            <a:r>
              <a:rPr lang="en-US" b="1" dirty="0" smtClean="0">
                <a:latin typeface="Gotham Medium"/>
              </a:rPr>
              <a:t>+</a:t>
            </a:r>
            <a:r>
              <a:rPr lang="en-US" sz="1600" b="1" dirty="0" smtClean="0">
                <a:latin typeface="Gotham Medium"/>
              </a:rPr>
              <a:t> Taking advantage of opportunities </a:t>
            </a:r>
            <a:r>
              <a:rPr lang="en-US" b="1" dirty="0" smtClean="0">
                <a:latin typeface="Gotham Medium"/>
              </a:rPr>
              <a:t>=</a:t>
            </a:r>
            <a:r>
              <a:rPr lang="en-US" sz="1600" b="1" dirty="0" smtClean="0">
                <a:latin typeface="Gotham Medium"/>
              </a:rPr>
              <a:t> </a:t>
            </a:r>
          </a:p>
          <a:p>
            <a:r>
              <a:rPr lang="en-US" sz="2400" dirty="0">
                <a:latin typeface="Gotham Medium"/>
              </a:rPr>
              <a:t>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C7B80"/>
                </a:solidFill>
                <a:latin typeface="Gotham Medium"/>
              </a:rPr>
              <a:t>Record revenue: $358.7 million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C7B80"/>
                </a:solidFill>
                <a:latin typeface="Gotham Medium"/>
              </a:rPr>
              <a:t>Record volume (imports, loaded, total containers)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C7B80"/>
                </a:solidFill>
                <a:latin typeface="Gotham Medium"/>
              </a:rPr>
              <a:t>Bond refinance saves $43 million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C7B80"/>
                </a:solidFill>
                <a:latin typeface="Gotham Medium"/>
              </a:rPr>
              <a:t>Moody’s upgrade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9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2CF9F1-50AB-EF4A-983D-4E206256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in the Port’s future</a:t>
            </a:r>
          </a:p>
        </p:txBody>
      </p:sp>
      <p:sp>
        <p:nvSpPr>
          <p:cNvPr id="31746" name="Tex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1152525"/>
            <a:ext cx="8229600" cy="48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$500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grade separation, intelligent transportation </a:t>
            </a:r>
            <a:b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</a:b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system &amp; traffic circulation improvements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$100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rail manifest &amp; support tracks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$93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to raise/purchase cranes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$90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Cool Port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$50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TraPac terminal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$47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Seaport Logistics Complex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$25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Oakland International Container Terminal</a:t>
            </a:r>
          </a:p>
          <a:p>
            <a:pPr marL="228600" lvl="1" indent="-228600" eaLnBrk="1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15000"/>
              <a:buFont typeface="Arial" charset="0"/>
              <a:buChar char="•"/>
              <a:defRPr/>
            </a:pPr>
            <a:r>
              <a:rPr lang="en-US" altLang="en-US" sz="1800" b="1" dirty="0">
                <a:solidFill>
                  <a:schemeClr val="accent2"/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$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25 million </a:t>
            </a:r>
            <a:r>
              <a:rPr lang="en-US" altLang="en-US" sz="1800" b="1" dirty="0">
                <a:latin typeface="Gotham Book" panose="02000604040000020004" pitchFamily="2" charset="0"/>
                <a:ea typeface="Gotham"/>
                <a:cs typeface="Arial" panose="020B0604020202020204" pitchFamily="34" charset="0"/>
              </a:rPr>
              <a:t>in Ben E. Nutter Terminal</a:t>
            </a:r>
          </a:p>
        </p:txBody>
      </p:sp>
      <p:sp>
        <p:nvSpPr>
          <p:cNvPr id="3" name="Rectangle 2"/>
          <p:cNvSpPr/>
          <p:nvPr/>
        </p:nvSpPr>
        <p:spPr>
          <a:xfrm rot="20144574">
            <a:off x="5998224" y="2231969"/>
            <a:ext cx="2831297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accent2"/>
                </a:solidFill>
                <a:latin typeface="Gotham Bold" panose="02000604030000020004" pitchFamily="2" charset="0"/>
              </a:rPr>
              <a:t>$800+ million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3C110-C5F9-6844-AFC6-6D488CE939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01" y="6169062"/>
            <a:ext cx="1573408" cy="55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0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C7A8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375</Words>
  <Application>Microsoft Office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Gotham</vt:lpstr>
      <vt:lpstr>Gotham Bold</vt:lpstr>
      <vt:lpstr>Gotham Book</vt:lpstr>
      <vt:lpstr>Gotham Medium</vt:lpstr>
      <vt:lpstr>Wingdings</vt:lpstr>
      <vt:lpstr>Office Theme</vt:lpstr>
      <vt:lpstr>PowerPoint Presentation</vt:lpstr>
      <vt:lpstr>PowerPoint Presentation</vt:lpstr>
      <vt:lpstr>Labor impasse: A world of hurt</vt:lpstr>
      <vt:lpstr>Competition</vt:lpstr>
      <vt:lpstr>Got to be a better way</vt:lpstr>
      <vt:lpstr>Labor/management take first step</vt:lpstr>
      <vt:lpstr>Not your father’s Port of Oakland anymore</vt:lpstr>
      <vt:lpstr>PowerPoint Presentation</vt:lpstr>
      <vt:lpstr>Investing in the Port’s future</vt:lpstr>
      <vt:lpstr>PowerPoint Presentation</vt:lpstr>
      <vt:lpstr>Keys to growth No. 1: Big ship-ready</vt:lpstr>
      <vt:lpstr>Vessels keep getting larger</vt:lpstr>
      <vt:lpstr>Keys to growth No. 2: Ag exports</vt:lpstr>
      <vt:lpstr>Keys to growth No. 3: More imports</vt:lpstr>
      <vt:lpstr>Port of Oakland generates 73,000 jobs</vt:lpstr>
      <vt:lpstr>Road to a zero-emission 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Everitt</dc:creator>
  <cp:lastModifiedBy>Roberto Bernardo</cp:lastModifiedBy>
  <cp:revision>157</cp:revision>
  <cp:lastPrinted>2018-04-19T20:17:40Z</cp:lastPrinted>
  <dcterms:created xsi:type="dcterms:W3CDTF">2017-05-10T22:31:49Z</dcterms:created>
  <dcterms:modified xsi:type="dcterms:W3CDTF">2018-04-20T18:17:08Z</dcterms:modified>
</cp:coreProperties>
</file>