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handoutMasterIdLst>
    <p:handoutMasterId r:id="rId24"/>
  </p:handoutMasterIdLst>
  <p:sldIdLst>
    <p:sldId id="256" r:id="rId3"/>
    <p:sldId id="305" r:id="rId4"/>
    <p:sldId id="258" r:id="rId5"/>
    <p:sldId id="293" r:id="rId6"/>
    <p:sldId id="275" r:id="rId7"/>
    <p:sldId id="301" r:id="rId8"/>
    <p:sldId id="274" r:id="rId9"/>
    <p:sldId id="273" r:id="rId10"/>
    <p:sldId id="259" r:id="rId11"/>
    <p:sldId id="266" r:id="rId12"/>
    <p:sldId id="263" r:id="rId13"/>
    <p:sldId id="262" r:id="rId14"/>
    <p:sldId id="268" r:id="rId15"/>
    <p:sldId id="270" r:id="rId16"/>
    <p:sldId id="292" r:id="rId17"/>
    <p:sldId id="272" r:id="rId18"/>
    <p:sldId id="257" r:id="rId19"/>
    <p:sldId id="303" r:id="rId20"/>
    <p:sldId id="269" r:id="rId21"/>
    <p:sldId id="304" r:id="rId22"/>
  </p:sldIdLst>
  <p:sldSz cx="9144000" cy="6858000" type="screen4x3"/>
  <p:notesSz cx="697388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9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D72"/>
    <a:srgbClr val="465D7E"/>
    <a:srgbClr val="3D516F"/>
    <a:srgbClr val="3D4B77"/>
    <a:srgbClr val="303B5E"/>
    <a:srgbClr val="456077"/>
    <a:srgbClr val="374D5F"/>
    <a:srgbClr val="4E6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55" autoAdjust="0"/>
    <p:restoredTop sz="86410" autoAdjust="0"/>
  </p:normalViewPr>
  <p:slideViewPr>
    <p:cSldViewPr>
      <p:cViewPr>
        <p:scale>
          <a:sx n="108" d="100"/>
          <a:sy n="108" d="100"/>
        </p:scale>
        <p:origin x="-1620" y="-1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3135"/>
    </p:cViewPr>
  </p:sorterViewPr>
  <p:notesViewPr>
    <p:cSldViewPr>
      <p:cViewPr varScale="1">
        <p:scale>
          <a:sx n="63" d="100"/>
          <a:sy n="63" d="100"/>
        </p:scale>
        <p:origin x="2672" y="32"/>
      </p:cViewPr>
      <p:guideLst>
        <p:guide orient="horz" pos="2909"/>
        <p:guide pos="219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D6C85-0AD6-4E58-8501-9FD606723B7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1F27E82-6BD4-4E71-AE34-70C81651EF5D}">
      <dgm:prSet phldrT="[Text]"/>
      <dgm:spPr/>
      <dgm:t>
        <a:bodyPr/>
        <a:lstStyle/>
        <a:p>
          <a:r>
            <a:rPr lang="en-US" dirty="0"/>
            <a:t>General Counsel</a:t>
          </a:r>
        </a:p>
      </dgm:t>
    </dgm:pt>
    <dgm:pt modelId="{A9C7441D-9E57-4BCD-A385-148BEF7AD2B4}" type="parTrans" cxnId="{14D1783D-C04A-48B4-B870-5E66F3FAC0D1}">
      <dgm:prSet/>
      <dgm:spPr/>
      <dgm:t>
        <a:bodyPr/>
        <a:lstStyle/>
        <a:p>
          <a:endParaRPr lang="en-US"/>
        </a:p>
      </dgm:t>
    </dgm:pt>
    <dgm:pt modelId="{4635D340-0DE2-48EF-B9C0-EDB38633F2F3}" type="sibTrans" cxnId="{14D1783D-C04A-48B4-B870-5E66F3FAC0D1}">
      <dgm:prSet/>
      <dgm:spPr/>
      <dgm:t>
        <a:bodyPr/>
        <a:lstStyle/>
        <a:p>
          <a:endParaRPr lang="en-US"/>
        </a:p>
      </dgm:t>
    </dgm:pt>
    <dgm:pt modelId="{9BCABF72-2F0E-4AF1-91CA-455D28F2771D}">
      <dgm:prSet phldrT="[Text]"/>
      <dgm:spPr/>
      <dgm:t>
        <a:bodyPr/>
        <a:lstStyle/>
        <a:p>
          <a:r>
            <a:rPr lang="en-US" dirty="0"/>
            <a:t>USCG</a:t>
          </a:r>
        </a:p>
      </dgm:t>
    </dgm:pt>
    <dgm:pt modelId="{1392D1FA-6C64-48C9-889F-BD4C856D476D}" type="parTrans" cxnId="{D1C39579-B265-41E0-AD0A-8D9E6E1531BD}">
      <dgm:prSet/>
      <dgm:spPr/>
      <dgm:t>
        <a:bodyPr/>
        <a:lstStyle/>
        <a:p>
          <a:endParaRPr lang="en-US"/>
        </a:p>
      </dgm:t>
    </dgm:pt>
    <dgm:pt modelId="{43E3D959-C981-415A-9879-138E4A9F7C20}" type="sibTrans" cxnId="{D1C39579-B265-41E0-AD0A-8D9E6E1531BD}">
      <dgm:prSet/>
      <dgm:spPr/>
      <dgm:t>
        <a:bodyPr/>
        <a:lstStyle/>
        <a:p>
          <a:endParaRPr lang="en-US"/>
        </a:p>
      </dgm:t>
    </dgm:pt>
    <dgm:pt modelId="{193F70B0-0BDD-4D81-ADB0-A42C27951595}">
      <dgm:prSet phldrT="[Text]"/>
      <dgm:spPr/>
      <dgm:t>
        <a:bodyPr/>
        <a:lstStyle/>
        <a:p>
          <a:r>
            <a:rPr lang="en-US" dirty="0"/>
            <a:t>NTSB</a:t>
          </a:r>
        </a:p>
      </dgm:t>
    </dgm:pt>
    <dgm:pt modelId="{1C6F94EF-A188-4CD9-8F23-CC7B710C5870}" type="parTrans" cxnId="{E24955C8-DBED-4DB8-95F1-14E1582B7467}">
      <dgm:prSet/>
      <dgm:spPr/>
      <dgm:t>
        <a:bodyPr/>
        <a:lstStyle/>
        <a:p>
          <a:endParaRPr lang="en-US"/>
        </a:p>
      </dgm:t>
    </dgm:pt>
    <dgm:pt modelId="{7778D31F-B512-4A78-A163-7FA881AB99C3}" type="sibTrans" cxnId="{E24955C8-DBED-4DB8-95F1-14E1582B7467}">
      <dgm:prSet/>
      <dgm:spPr/>
      <dgm:t>
        <a:bodyPr/>
        <a:lstStyle/>
        <a:p>
          <a:endParaRPr lang="en-US"/>
        </a:p>
      </dgm:t>
    </dgm:pt>
    <dgm:pt modelId="{CF07B2EC-A24E-49C2-99F0-ED4D3099DC47}">
      <dgm:prSet phldrT="[Text]"/>
      <dgm:spPr/>
      <dgm:t>
        <a:bodyPr/>
        <a:lstStyle/>
        <a:p>
          <a:r>
            <a:rPr lang="en-US" dirty="0"/>
            <a:t>Litigation</a:t>
          </a:r>
        </a:p>
        <a:p>
          <a:r>
            <a:rPr lang="en-US" dirty="0"/>
            <a:t>Wrongful Death Claims</a:t>
          </a:r>
        </a:p>
      </dgm:t>
    </dgm:pt>
    <dgm:pt modelId="{E2DA4CD5-6932-49FD-A412-B44D13E3DEBB}" type="parTrans" cxnId="{576F9254-FFF7-47C2-A9AC-31B91122E662}">
      <dgm:prSet/>
      <dgm:spPr/>
      <dgm:t>
        <a:bodyPr/>
        <a:lstStyle/>
        <a:p>
          <a:endParaRPr lang="en-US"/>
        </a:p>
      </dgm:t>
    </dgm:pt>
    <dgm:pt modelId="{4E96B82C-FCC4-407F-9A45-0451B081826D}" type="sibTrans" cxnId="{576F9254-FFF7-47C2-A9AC-31B91122E662}">
      <dgm:prSet/>
      <dgm:spPr/>
      <dgm:t>
        <a:bodyPr/>
        <a:lstStyle/>
        <a:p>
          <a:endParaRPr lang="en-US"/>
        </a:p>
      </dgm:t>
    </dgm:pt>
    <dgm:pt modelId="{90AEA8AC-C385-4A67-AED6-6471213D22B4}">
      <dgm:prSet phldrT="[Text]"/>
      <dgm:spPr/>
      <dgm:t>
        <a:bodyPr/>
        <a:lstStyle/>
        <a:p>
          <a:r>
            <a:rPr lang="en-US" dirty="0"/>
            <a:t>Litigation</a:t>
          </a:r>
        </a:p>
        <a:p>
          <a:r>
            <a:rPr lang="en-US" dirty="0"/>
            <a:t>Cargo Claims </a:t>
          </a:r>
        </a:p>
      </dgm:t>
    </dgm:pt>
    <dgm:pt modelId="{7C52F8B6-F5C3-4824-8C4B-42C008F25CA0}" type="parTrans" cxnId="{D03759F2-7B6C-44D8-A44C-E42ED94E3D1E}">
      <dgm:prSet/>
      <dgm:spPr/>
      <dgm:t>
        <a:bodyPr/>
        <a:lstStyle/>
        <a:p>
          <a:endParaRPr lang="en-US"/>
        </a:p>
      </dgm:t>
    </dgm:pt>
    <dgm:pt modelId="{32404DAA-DCE5-4D54-A6A9-0142DA465C7B}" type="sibTrans" cxnId="{D03759F2-7B6C-44D8-A44C-E42ED94E3D1E}">
      <dgm:prSet/>
      <dgm:spPr/>
      <dgm:t>
        <a:bodyPr/>
        <a:lstStyle/>
        <a:p>
          <a:endParaRPr lang="en-US"/>
        </a:p>
      </dgm:t>
    </dgm:pt>
    <dgm:pt modelId="{CD135FC3-7236-48D6-ADA6-9F353648E664}" type="pres">
      <dgm:prSet presAssocID="{CF1D6C85-0AD6-4E58-8501-9FD606723B7E}" presName="hierChild1" presStyleCnt="0">
        <dgm:presLayoutVars>
          <dgm:orgChart val="1"/>
          <dgm:chPref val="1"/>
          <dgm:dir/>
          <dgm:animOne val="branch"/>
          <dgm:animLvl val="lvl"/>
          <dgm:resizeHandles/>
        </dgm:presLayoutVars>
      </dgm:prSet>
      <dgm:spPr/>
      <dgm:t>
        <a:bodyPr/>
        <a:lstStyle/>
        <a:p>
          <a:endParaRPr lang="en-US"/>
        </a:p>
      </dgm:t>
    </dgm:pt>
    <dgm:pt modelId="{78EFAD0B-74A9-4E86-B85A-2E26CD118389}" type="pres">
      <dgm:prSet presAssocID="{41F27E82-6BD4-4E71-AE34-70C81651EF5D}" presName="hierRoot1" presStyleCnt="0">
        <dgm:presLayoutVars>
          <dgm:hierBranch val="init"/>
        </dgm:presLayoutVars>
      </dgm:prSet>
      <dgm:spPr/>
    </dgm:pt>
    <dgm:pt modelId="{30593238-E429-43FE-9F9D-BD02AFC19E1A}" type="pres">
      <dgm:prSet presAssocID="{41F27E82-6BD4-4E71-AE34-70C81651EF5D}" presName="rootComposite1" presStyleCnt="0"/>
      <dgm:spPr/>
    </dgm:pt>
    <dgm:pt modelId="{76CD2C73-347B-4D5F-8C25-68B74AAD454C}" type="pres">
      <dgm:prSet presAssocID="{41F27E82-6BD4-4E71-AE34-70C81651EF5D}" presName="rootText1" presStyleLbl="node0" presStyleIdx="0" presStyleCnt="1">
        <dgm:presLayoutVars>
          <dgm:chPref val="3"/>
        </dgm:presLayoutVars>
      </dgm:prSet>
      <dgm:spPr/>
      <dgm:t>
        <a:bodyPr/>
        <a:lstStyle/>
        <a:p>
          <a:endParaRPr lang="en-US"/>
        </a:p>
      </dgm:t>
    </dgm:pt>
    <dgm:pt modelId="{F19E497C-5E38-4728-9CCE-BBF37E1B100D}" type="pres">
      <dgm:prSet presAssocID="{41F27E82-6BD4-4E71-AE34-70C81651EF5D}" presName="rootConnector1" presStyleLbl="node1" presStyleIdx="0" presStyleCnt="0"/>
      <dgm:spPr/>
      <dgm:t>
        <a:bodyPr/>
        <a:lstStyle/>
        <a:p>
          <a:endParaRPr lang="en-US"/>
        </a:p>
      </dgm:t>
    </dgm:pt>
    <dgm:pt modelId="{A5D27C21-27E3-41FF-85C8-50A1BA0D70D4}" type="pres">
      <dgm:prSet presAssocID="{41F27E82-6BD4-4E71-AE34-70C81651EF5D}" presName="hierChild2" presStyleCnt="0"/>
      <dgm:spPr/>
    </dgm:pt>
    <dgm:pt modelId="{86504A73-2A7C-430B-9248-D64AAD504800}" type="pres">
      <dgm:prSet presAssocID="{1392D1FA-6C64-48C9-889F-BD4C856D476D}" presName="Name37" presStyleLbl="parChTrans1D2" presStyleIdx="0" presStyleCnt="4"/>
      <dgm:spPr/>
      <dgm:t>
        <a:bodyPr/>
        <a:lstStyle/>
        <a:p>
          <a:endParaRPr lang="en-US"/>
        </a:p>
      </dgm:t>
    </dgm:pt>
    <dgm:pt modelId="{1164C450-4779-4232-BDBE-A43A82A96943}" type="pres">
      <dgm:prSet presAssocID="{9BCABF72-2F0E-4AF1-91CA-455D28F2771D}" presName="hierRoot2" presStyleCnt="0">
        <dgm:presLayoutVars>
          <dgm:hierBranch val="init"/>
        </dgm:presLayoutVars>
      </dgm:prSet>
      <dgm:spPr/>
    </dgm:pt>
    <dgm:pt modelId="{420C4641-DAB2-4053-AC1E-6788034FD308}" type="pres">
      <dgm:prSet presAssocID="{9BCABF72-2F0E-4AF1-91CA-455D28F2771D}" presName="rootComposite" presStyleCnt="0"/>
      <dgm:spPr/>
    </dgm:pt>
    <dgm:pt modelId="{CC064448-3E41-4417-9568-B1477013F7AD}" type="pres">
      <dgm:prSet presAssocID="{9BCABF72-2F0E-4AF1-91CA-455D28F2771D}" presName="rootText" presStyleLbl="node2" presStyleIdx="0" presStyleCnt="4">
        <dgm:presLayoutVars>
          <dgm:chPref val="3"/>
        </dgm:presLayoutVars>
      </dgm:prSet>
      <dgm:spPr/>
      <dgm:t>
        <a:bodyPr/>
        <a:lstStyle/>
        <a:p>
          <a:endParaRPr lang="en-US"/>
        </a:p>
      </dgm:t>
    </dgm:pt>
    <dgm:pt modelId="{B9111E48-AB4C-4BE2-8FC3-B0A3E6870A80}" type="pres">
      <dgm:prSet presAssocID="{9BCABF72-2F0E-4AF1-91CA-455D28F2771D}" presName="rootConnector" presStyleLbl="node2" presStyleIdx="0" presStyleCnt="4"/>
      <dgm:spPr/>
      <dgm:t>
        <a:bodyPr/>
        <a:lstStyle/>
        <a:p>
          <a:endParaRPr lang="en-US"/>
        </a:p>
      </dgm:t>
    </dgm:pt>
    <dgm:pt modelId="{8C7CF7D9-5BED-4AB8-BF58-C75F01936356}" type="pres">
      <dgm:prSet presAssocID="{9BCABF72-2F0E-4AF1-91CA-455D28F2771D}" presName="hierChild4" presStyleCnt="0"/>
      <dgm:spPr/>
    </dgm:pt>
    <dgm:pt modelId="{AD07EFE8-75E1-4449-8AD1-E458C0EA60AE}" type="pres">
      <dgm:prSet presAssocID="{9BCABF72-2F0E-4AF1-91CA-455D28F2771D}" presName="hierChild5" presStyleCnt="0"/>
      <dgm:spPr/>
    </dgm:pt>
    <dgm:pt modelId="{A03B2EBD-8FB4-424B-902E-9EC1A0F0A38F}" type="pres">
      <dgm:prSet presAssocID="{1C6F94EF-A188-4CD9-8F23-CC7B710C5870}" presName="Name37" presStyleLbl="parChTrans1D2" presStyleIdx="1" presStyleCnt="4"/>
      <dgm:spPr/>
      <dgm:t>
        <a:bodyPr/>
        <a:lstStyle/>
        <a:p>
          <a:endParaRPr lang="en-US"/>
        </a:p>
      </dgm:t>
    </dgm:pt>
    <dgm:pt modelId="{F5C1BEAE-535F-47AF-B350-373DD7131AF6}" type="pres">
      <dgm:prSet presAssocID="{193F70B0-0BDD-4D81-ADB0-A42C27951595}" presName="hierRoot2" presStyleCnt="0">
        <dgm:presLayoutVars>
          <dgm:hierBranch val="init"/>
        </dgm:presLayoutVars>
      </dgm:prSet>
      <dgm:spPr/>
    </dgm:pt>
    <dgm:pt modelId="{56AAC15F-5981-433D-8D9C-619BCBE1E65C}" type="pres">
      <dgm:prSet presAssocID="{193F70B0-0BDD-4D81-ADB0-A42C27951595}" presName="rootComposite" presStyleCnt="0"/>
      <dgm:spPr/>
    </dgm:pt>
    <dgm:pt modelId="{8D403F34-C7C9-4DB0-88BE-A52F019B6419}" type="pres">
      <dgm:prSet presAssocID="{193F70B0-0BDD-4D81-ADB0-A42C27951595}" presName="rootText" presStyleLbl="node2" presStyleIdx="1" presStyleCnt="4">
        <dgm:presLayoutVars>
          <dgm:chPref val="3"/>
        </dgm:presLayoutVars>
      </dgm:prSet>
      <dgm:spPr/>
      <dgm:t>
        <a:bodyPr/>
        <a:lstStyle/>
        <a:p>
          <a:endParaRPr lang="en-US"/>
        </a:p>
      </dgm:t>
    </dgm:pt>
    <dgm:pt modelId="{A6E12745-0359-4EF6-85F1-F24FA3CB31B7}" type="pres">
      <dgm:prSet presAssocID="{193F70B0-0BDD-4D81-ADB0-A42C27951595}" presName="rootConnector" presStyleLbl="node2" presStyleIdx="1" presStyleCnt="4"/>
      <dgm:spPr/>
      <dgm:t>
        <a:bodyPr/>
        <a:lstStyle/>
        <a:p>
          <a:endParaRPr lang="en-US"/>
        </a:p>
      </dgm:t>
    </dgm:pt>
    <dgm:pt modelId="{7FAD445B-42FC-422A-A8F9-89EE32BD56C7}" type="pres">
      <dgm:prSet presAssocID="{193F70B0-0BDD-4D81-ADB0-A42C27951595}" presName="hierChild4" presStyleCnt="0"/>
      <dgm:spPr/>
    </dgm:pt>
    <dgm:pt modelId="{804DB969-CE34-4CB3-B756-DCDE16F3D77C}" type="pres">
      <dgm:prSet presAssocID="{193F70B0-0BDD-4D81-ADB0-A42C27951595}" presName="hierChild5" presStyleCnt="0"/>
      <dgm:spPr/>
    </dgm:pt>
    <dgm:pt modelId="{B426B0CC-9020-4574-B324-E8977321AF8E}" type="pres">
      <dgm:prSet presAssocID="{E2DA4CD5-6932-49FD-A412-B44D13E3DEBB}" presName="Name37" presStyleLbl="parChTrans1D2" presStyleIdx="2" presStyleCnt="4"/>
      <dgm:spPr/>
      <dgm:t>
        <a:bodyPr/>
        <a:lstStyle/>
        <a:p>
          <a:endParaRPr lang="en-US"/>
        </a:p>
      </dgm:t>
    </dgm:pt>
    <dgm:pt modelId="{10BC21D7-8C39-42DA-A47B-1346D4DCF93C}" type="pres">
      <dgm:prSet presAssocID="{CF07B2EC-A24E-49C2-99F0-ED4D3099DC47}" presName="hierRoot2" presStyleCnt="0">
        <dgm:presLayoutVars>
          <dgm:hierBranch val="init"/>
        </dgm:presLayoutVars>
      </dgm:prSet>
      <dgm:spPr/>
    </dgm:pt>
    <dgm:pt modelId="{4EDEC0F5-4DDA-4839-92A3-F60170A553BF}" type="pres">
      <dgm:prSet presAssocID="{CF07B2EC-A24E-49C2-99F0-ED4D3099DC47}" presName="rootComposite" presStyleCnt="0"/>
      <dgm:spPr/>
    </dgm:pt>
    <dgm:pt modelId="{23D29991-23EC-427D-9DF5-55EE9876F1E6}" type="pres">
      <dgm:prSet presAssocID="{CF07B2EC-A24E-49C2-99F0-ED4D3099DC47}" presName="rootText" presStyleLbl="node2" presStyleIdx="2" presStyleCnt="4">
        <dgm:presLayoutVars>
          <dgm:chPref val="3"/>
        </dgm:presLayoutVars>
      </dgm:prSet>
      <dgm:spPr/>
      <dgm:t>
        <a:bodyPr/>
        <a:lstStyle/>
        <a:p>
          <a:endParaRPr lang="en-US"/>
        </a:p>
      </dgm:t>
    </dgm:pt>
    <dgm:pt modelId="{E0E0DDD4-51FD-4D6A-9703-47B8B980C3B9}" type="pres">
      <dgm:prSet presAssocID="{CF07B2EC-A24E-49C2-99F0-ED4D3099DC47}" presName="rootConnector" presStyleLbl="node2" presStyleIdx="2" presStyleCnt="4"/>
      <dgm:spPr/>
      <dgm:t>
        <a:bodyPr/>
        <a:lstStyle/>
        <a:p>
          <a:endParaRPr lang="en-US"/>
        </a:p>
      </dgm:t>
    </dgm:pt>
    <dgm:pt modelId="{430E5960-8571-4577-8DA0-B7137F5B7068}" type="pres">
      <dgm:prSet presAssocID="{CF07B2EC-A24E-49C2-99F0-ED4D3099DC47}" presName="hierChild4" presStyleCnt="0"/>
      <dgm:spPr/>
    </dgm:pt>
    <dgm:pt modelId="{7744EA81-C749-464E-BD69-BCAE45710B82}" type="pres">
      <dgm:prSet presAssocID="{CF07B2EC-A24E-49C2-99F0-ED4D3099DC47}" presName="hierChild5" presStyleCnt="0"/>
      <dgm:spPr/>
    </dgm:pt>
    <dgm:pt modelId="{AC2D2E0A-17E4-4104-B6DA-9820897ACB76}" type="pres">
      <dgm:prSet presAssocID="{7C52F8B6-F5C3-4824-8C4B-42C008F25CA0}" presName="Name37" presStyleLbl="parChTrans1D2" presStyleIdx="3" presStyleCnt="4"/>
      <dgm:spPr/>
      <dgm:t>
        <a:bodyPr/>
        <a:lstStyle/>
        <a:p>
          <a:endParaRPr lang="en-US"/>
        </a:p>
      </dgm:t>
    </dgm:pt>
    <dgm:pt modelId="{7E6D3EB6-D227-4AC8-88B4-C6A20032FC4D}" type="pres">
      <dgm:prSet presAssocID="{90AEA8AC-C385-4A67-AED6-6471213D22B4}" presName="hierRoot2" presStyleCnt="0">
        <dgm:presLayoutVars>
          <dgm:hierBranch val="init"/>
        </dgm:presLayoutVars>
      </dgm:prSet>
      <dgm:spPr/>
    </dgm:pt>
    <dgm:pt modelId="{D1EB28B4-67D1-45F6-A9ED-5D90F1112FEB}" type="pres">
      <dgm:prSet presAssocID="{90AEA8AC-C385-4A67-AED6-6471213D22B4}" presName="rootComposite" presStyleCnt="0"/>
      <dgm:spPr/>
    </dgm:pt>
    <dgm:pt modelId="{CC5D9819-3DAE-48D7-AB3F-139D914E7F40}" type="pres">
      <dgm:prSet presAssocID="{90AEA8AC-C385-4A67-AED6-6471213D22B4}" presName="rootText" presStyleLbl="node2" presStyleIdx="3" presStyleCnt="4">
        <dgm:presLayoutVars>
          <dgm:chPref val="3"/>
        </dgm:presLayoutVars>
      </dgm:prSet>
      <dgm:spPr/>
      <dgm:t>
        <a:bodyPr/>
        <a:lstStyle/>
        <a:p>
          <a:endParaRPr lang="en-US"/>
        </a:p>
      </dgm:t>
    </dgm:pt>
    <dgm:pt modelId="{F35115C2-172D-49C9-A079-56A3E3C007D2}" type="pres">
      <dgm:prSet presAssocID="{90AEA8AC-C385-4A67-AED6-6471213D22B4}" presName="rootConnector" presStyleLbl="node2" presStyleIdx="3" presStyleCnt="4"/>
      <dgm:spPr/>
      <dgm:t>
        <a:bodyPr/>
        <a:lstStyle/>
        <a:p>
          <a:endParaRPr lang="en-US"/>
        </a:p>
      </dgm:t>
    </dgm:pt>
    <dgm:pt modelId="{A1826DAD-A3B4-4734-926D-419E7976131A}" type="pres">
      <dgm:prSet presAssocID="{90AEA8AC-C385-4A67-AED6-6471213D22B4}" presName="hierChild4" presStyleCnt="0"/>
      <dgm:spPr/>
    </dgm:pt>
    <dgm:pt modelId="{FC8F3E38-51DE-4124-9CEC-668BDE40224E}" type="pres">
      <dgm:prSet presAssocID="{90AEA8AC-C385-4A67-AED6-6471213D22B4}" presName="hierChild5" presStyleCnt="0"/>
      <dgm:spPr/>
    </dgm:pt>
    <dgm:pt modelId="{63C4B6A2-AE45-4BBF-893A-07C6F0A7A4B4}" type="pres">
      <dgm:prSet presAssocID="{41F27E82-6BD4-4E71-AE34-70C81651EF5D}" presName="hierChild3" presStyleCnt="0"/>
      <dgm:spPr/>
    </dgm:pt>
  </dgm:ptLst>
  <dgm:cxnLst>
    <dgm:cxn modelId="{E24955C8-DBED-4DB8-95F1-14E1582B7467}" srcId="{41F27E82-6BD4-4E71-AE34-70C81651EF5D}" destId="{193F70B0-0BDD-4D81-ADB0-A42C27951595}" srcOrd="1" destOrd="0" parTransId="{1C6F94EF-A188-4CD9-8F23-CC7B710C5870}" sibTransId="{7778D31F-B512-4A78-A163-7FA881AB99C3}"/>
    <dgm:cxn modelId="{4C9AB923-79B4-4057-82CA-018BB792A831}" type="presOf" srcId="{90AEA8AC-C385-4A67-AED6-6471213D22B4}" destId="{F35115C2-172D-49C9-A079-56A3E3C007D2}" srcOrd="1" destOrd="0" presId="urn:microsoft.com/office/officeart/2005/8/layout/orgChart1"/>
    <dgm:cxn modelId="{55388FC7-359E-4FBA-8BEC-ADD733DFEE6A}" type="presOf" srcId="{7C52F8B6-F5C3-4824-8C4B-42C008F25CA0}" destId="{AC2D2E0A-17E4-4104-B6DA-9820897ACB76}" srcOrd="0" destOrd="0" presId="urn:microsoft.com/office/officeart/2005/8/layout/orgChart1"/>
    <dgm:cxn modelId="{5C1CB24F-5D7D-4E45-8118-A6CAF8898267}" type="presOf" srcId="{CF07B2EC-A24E-49C2-99F0-ED4D3099DC47}" destId="{23D29991-23EC-427D-9DF5-55EE9876F1E6}" srcOrd="0" destOrd="0" presId="urn:microsoft.com/office/officeart/2005/8/layout/orgChart1"/>
    <dgm:cxn modelId="{C929D067-2532-4F3E-9CB8-64FF97298C8C}" type="presOf" srcId="{CF07B2EC-A24E-49C2-99F0-ED4D3099DC47}" destId="{E0E0DDD4-51FD-4D6A-9703-47B8B980C3B9}" srcOrd="1" destOrd="0" presId="urn:microsoft.com/office/officeart/2005/8/layout/orgChart1"/>
    <dgm:cxn modelId="{576F9254-FFF7-47C2-A9AC-31B91122E662}" srcId="{41F27E82-6BD4-4E71-AE34-70C81651EF5D}" destId="{CF07B2EC-A24E-49C2-99F0-ED4D3099DC47}" srcOrd="2" destOrd="0" parTransId="{E2DA4CD5-6932-49FD-A412-B44D13E3DEBB}" sibTransId="{4E96B82C-FCC4-407F-9A45-0451B081826D}"/>
    <dgm:cxn modelId="{680D7D10-91C1-466B-84EB-341F623A9630}" type="presOf" srcId="{CF1D6C85-0AD6-4E58-8501-9FD606723B7E}" destId="{CD135FC3-7236-48D6-ADA6-9F353648E664}" srcOrd="0" destOrd="0" presId="urn:microsoft.com/office/officeart/2005/8/layout/orgChart1"/>
    <dgm:cxn modelId="{D03759F2-7B6C-44D8-A44C-E42ED94E3D1E}" srcId="{41F27E82-6BD4-4E71-AE34-70C81651EF5D}" destId="{90AEA8AC-C385-4A67-AED6-6471213D22B4}" srcOrd="3" destOrd="0" parTransId="{7C52F8B6-F5C3-4824-8C4B-42C008F25CA0}" sibTransId="{32404DAA-DCE5-4D54-A6A9-0142DA465C7B}"/>
    <dgm:cxn modelId="{AC666D80-9000-44FC-BD73-F126D6C12CBA}" type="presOf" srcId="{193F70B0-0BDD-4D81-ADB0-A42C27951595}" destId="{A6E12745-0359-4EF6-85F1-F24FA3CB31B7}" srcOrd="1" destOrd="0" presId="urn:microsoft.com/office/officeart/2005/8/layout/orgChart1"/>
    <dgm:cxn modelId="{B2B2A1E6-A87D-47D7-B459-73F1277517CB}" type="presOf" srcId="{9BCABF72-2F0E-4AF1-91CA-455D28F2771D}" destId="{CC064448-3E41-4417-9568-B1477013F7AD}" srcOrd="0" destOrd="0" presId="urn:microsoft.com/office/officeart/2005/8/layout/orgChart1"/>
    <dgm:cxn modelId="{14D1783D-C04A-48B4-B870-5E66F3FAC0D1}" srcId="{CF1D6C85-0AD6-4E58-8501-9FD606723B7E}" destId="{41F27E82-6BD4-4E71-AE34-70C81651EF5D}" srcOrd="0" destOrd="0" parTransId="{A9C7441D-9E57-4BCD-A385-148BEF7AD2B4}" sibTransId="{4635D340-0DE2-48EF-B9C0-EDB38633F2F3}"/>
    <dgm:cxn modelId="{1E46C735-33CC-446F-A48D-00F73ECD6475}" type="presOf" srcId="{9BCABF72-2F0E-4AF1-91CA-455D28F2771D}" destId="{B9111E48-AB4C-4BE2-8FC3-B0A3E6870A80}" srcOrd="1" destOrd="0" presId="urn:microsoft.com/office/officeart/2005/8/layout/orgChart1"/>
    <dgm:cxn modelId="{1A5A3031-0F2D-4995-AA83-2884990AD6DE}" type="presOf" srcId="{193F70B0-0BDD-4D81-ADB0-A42C27951595}" destId="{8D403F34-C7C9-4DB0-88BE-A52F019B6419}" srcOrd="0" destOrd="0" presId="urn:microsoft.com/office/officeart/2005/8/layout/orgChart1"/>
    <dgm:cxn modelId="{A6EA5612-5053-4667-BE23-2C0FE2852473}" type="presOf" srcId="{E2DA4CD5-6932-49FD-A412-B44D13E3DEBB}" destId="{B426B0CC-9020-4574-B324-E8977321AF8E}" srcOrd="0" destOrd="0" presId="urn:microsoft.com/office/officeart/2005/8/layout/orgChart1"/>
    <dgm:cxn modelId="{6CD41CC0-CADE-4994-A63F-AEA39834DA00}" type="presOf" srcId="{1392D1FA-6C64-48C9-889F-BD4C856D476D}" destId="{86504A73-2A7C-430B-9248-D64AAD504800}" srcOrd="0" destOrd="0" presId="urn:microsoft.com/office/officeart/2005/8/layout/orgChart1"/>
    <dgm:cxn modelId="{FDC895B2-E313-4909-BBB4-C92070512758}" type="presOf" srcId="{41F27E82-6BD4-4E71-AE34-70C81651EF5D}" destId="{F19E497C-5E38-4728-9CCE-BBF37E1B100D}" srcOrd="1" destOrd="0" presId="urn:microsoft.com/office/officeart/2005/8/layout/orgChart1"/>
    <dgm:cxn modelId="{46BA8FE5-E1E6-4785-BE9A-D7CD0C9A47FA}" type="presOf" srcId="{1C6F94EF-A188-4CD9-8F23-CC7B710C5870}" destId="{A03B2EBD-8FB4-424B-902E-9EC1A0F0A38F}" srcOrd="0" destOrd="0" presId="urn:microsoft.com/office/officeart/2005/8/layout/orgChart1"/>
    <dgm:cxn modelId="{D1C39579-B265-41E0-AD0A-8D9E6E1531BD}" srcId="{41F27E82-6BD4-4E71-AE34-70C81651EF5D}" destId="{9BCABF72-2F0E-4AF1-91CA-455D28F2771D}" srcOrd="0" destOrd="0" parTransId="{1392D1FA-6C64-48C9-889F-BD4C856D476D}" sibTransId="{43E3D959-C981-415A-9879-138E4A9F7C20}"/>
    <dgm:cxn modelId="{0DD855C1-E70E-4856-ADB4-C82B16903170}" type="presOf" srcId="{41F27E82-6BD4-4E71-AE34-70C81651EF5D}" destId="{76CD2C73-347B-4D5F-8C25-68B74AAD454C}" srcOrd="0" destOrd="0" presId="urn:microsoft.com/office/officeart/2005/8/layout/orgChart1"/>
    <dgm:cxn modelId="{1935EB45-8C93-4D81-9230-F30AE3F3A9BE}" type="presOf" srcId="{90AEA8AC-C385-4A67-AED6-6471213D22B4}" destId="{CC5D9819-3DAE-48D7-AB3F-139D914E7F40}" srcOrd="0" destOrd="0" presId="urn:microsoft.com/office/officeart/2005/8/layout/orgChart1"/>
    <dgm:cxn modelId="{BC525CFF-F876-4100-ABC9-D7380F8D6E92}" type="presParOf" srcId="{CD135FC3-7236-48D6-ADA6-9F353648E664}" destId="{78EFAD0B-74A9-4E86-B85A-2E26CD118389}" srcOrd="0" destOrd="0" presId="urn:microsoft.com/office/officeart/2005/8/layout/orgChart1"/>
    <dgm:cxn modelId="{0DD33DFF-5C8C-42ED-90F9-FE34B3EA8B01}" type="presParOf" srcId="{78EFAD0B-74A9-4E86-B85A-2E26CD118389}" destId="{30593238-E429-43FE-9F9D-BD02AFC19E1A}" srcOrd="0" destOrd="0" presId="urn:microsoft.com/office/officeart/2005/8/layout/orgChart1"/>
    <dgm:cxn modelId="{4D079D2D-DD46-4BBF-B897-07D278E0FE5E}" type="presParOf" srcId="{30593238-E429-43FE-9F9D-BD02AFC19E1A}" destId="{76CD2C73-347B-4D5F-8C25-68B74AAD454C}" srcOrd="0" destOrd="0" presId="urn:microsoft.com/office/officeart/2005/8/layout/orgChart1"/>
    <dgm:cxn modelId="{9A0A5C64-AD0B-4BF6-9029-B3A60AE3C966}" type="presParOf" srcId="{30593238-E429-43FE-9F9D-BD02AFC19E1A}" destId="{F19E497C-5E38-4728-9CCE-BBF37E1B100D}" srcOrd="1" destOrd="0" presId="urn:microsoft.com/office/officeart/2005/8/layout/orgChart1"/>
    <dgm:cxn modelId="{9A660D93-ED38-4C7D-A802-BC25079866A2}" type="presParOf" srcId="{78EFAD0B-74A9-4E86-B85A-2E26CD118389}" destId="{A5D27C21-27E3-41FF-85C8-50A1BA0D70D4}" srcOrd="1" destOrd="0" presId="urn:microsoft.com/office/officeart/2005/8/layout/orgChart1"/>
    <dgm:cxn modelId="{BA8F2545-761B-4628-A277-A1A10CC9EF28}" type="presParOf" srcId="{A5D27C21-27E3-41FF-85C8-50A1BA0D70D4}" destId="{86504A73-2A7C-430B-9248-D64AAD504800}" srcOrd="0" destOrd="0" presId="urn:microsoft.com/office/officeart/2005/8/layout/orgChart1"/>
    <dgm:cxn modelId="{784F0C05-1B94-4F05-8881-32DF3C281F7C}" type="presParOf" srcId="{A5D27C21-27E3-41FF-85C8-50A1BA0D70D4}" destId="{1164C450-4779-4232-BDBE-A43A82A96943}" srcOrd="1" destOrd="0" presId="urn:microsoft.com/office/officeart/2005/8/layout/orgChart1"/>
    <dgm:cxn modelId="{E065ECE7-F6AC-47CD-B02D-7F2D4A4F9872}" type="presParOf" srcId="{1164C450-4779-4232-BDBE-A43A82A96943}" destId="{420C4641-DAB2-4053-AC1E-6788034FD308}" srcOrd="0" destOrd="0" presId="urn:microsoft.com/office/officeart/2005/8/layout/orgChart1"/>
    <dgm:cxn modelId="{9D98A6E3-FEE4-4AE2-B300-A422FF7C0894}" type="presParOf" srcId="{420C4641-DAB2-4053-AC1E-6788034FD308}" destId="{CC064448-3E41-4417-9568-B1477013F7AD}" srcOrd="0" destOrd="0" presId="urn:microsoft.com/office/officeart/2005/8/layout/orgChart1"/>
    <dgm:cxn modelId="{FF67C4CF-D35E-4309-83C3-AF4F06CCAC3B}" type="presParOf" srcId="{420C4641-DAB2-4053-AC1E-6788034FD308}" destId="{B9111E48-AB4C-4BE2-8FC3-B0A3E6870A80}" srcOrd="1" destOrd="0" presId="urn:microsoft.com/office/officeart/2005/8/layout/orgChart1"/>
    <dgm:cxn modelId="{3145F297-A033-404B-978B-13E710B9995F}" type="presParOf" srcId="{1164C450-4779-4232-BDBE-A43A82A96943}" destId="{8C7CF7D9-5BED-4AB8-BF58-C75F01936356}" srcOrd="1" destOrd="0" presId="urn:microsoft.com/office/officeart/2005/8/layout/orgChart1"/>
    <dgm:cxn modelId="{04BE1F27-2286-4993-A03B-49092EFD16C4}" type="presParOf" srcId="{1164C450-4779-4232-BDBE-A43A82A96943}" destId="{AD07EFE8-75E1-4449-8AD1-E458C0EA60AE}" srcOrd="2" destOrd="0" presId="urn:microsoft.com/office/officeart/2005/8/layout/orgChart1"/>
    <dgm:cxn modelId="{A6CCD60A-E1A7-4B87-9512-56E0555DC130}" type="presParOf" srcId="{A5D27C21-27E3-41FF-85C8-50A1BA0D70D4}" destId="{A03B2EBD-8FB4-424B-902E-9EC1A0F0A38F}" srcOrd="2" destOrd="0" presId="urn:microsoft.com/office/officeart/2005/8/layout/orgChart1"/>
    <dgm:cxn modelId="{C16E1CD0-B1CE-4D34-9052-982DD60D5097}" type="presParOf" srcId="{A5D27C21-27E3-41FF-85C8-50A1BA0D70D4}" destId="{F5C1BEAE-535F-47AF-B350-373DD7131AF6}" srcOrd="3" destOrd="0" presId="urn:microsoft.com/office/officeart/2005/8/layout/orgChart1"/>
    <dgm:cxn modelId="{E1D88A38-56B4-4497-9954-18B04A887CAB}" type="presParOf" srcId="{F5C1BEAE-535F-47AF-B350-373DD7131AF6}" destId="{56AAC15F-5981-433D-8D9C-619BCBE1E65C}" srcOrd="0" destOrd="0" presId="urn:microsoft.com/office/officeart/2005/8/layout/orgChart1"/>
    <dgm:cxn modelId="{22C602CA-08CA-43CA-B883-84EC5169DD3F}" type="presParOf" srcId="{56AAC15F-5981-433D-8D9C-619BCBE1E65C}" destId="{8D403F34-C7C9-4DB0-88BE-A52F019B6419}" srcOrd="0" destOrd="0" presId="urn:microsoft.com/office/officeart/2005/8/layout/orgChart1"/>
    <dgm:cxn modelId="{9722EDF6-82AD-439E-92AA-A8832B3B555F}" type="presParOf" srcId="{56AAC15F-5981-433D-8D9C-619BCBE1E65C}" destId="{A6E12745-0359-4EF6-85F1-F24FA3CB31B7}" srcOrd="1" destOrd="0" presId="urn:microsoft.com/office/officeart/2005/8/layout/orgChart1"/>
    <dgm:cxn modelId="{6093C839-27D8-43D6-847E-7BF1FFBA3A93}" type="presParOf" srcId="{F5C1BEAE-535F-47AF-B350-373DD7131AF6}" destId="{7FAD445B-42FC-422A-A8F9-89EE32BD56C7}" srcOrd="1" destOrd="0" presId="urn:microsoft.com/office/officeart/2005/8/layout/orgChart1"/>
    <dgm:cxn modelId="{965A1789-E6A0-42E4-8028-D12EA2EADE4B}" type="presParOf" srcId="{F5C1BEAE-535F-47AF-B350-373DD7131AF6}" destId="{804DB969-CE34-4CB3-B756-DCDE16F3D77C}" srcOrd="2" destOrd="0" presId="urn:microsoft.com/office/officeart/2005/8/layout/orgChart1"/>
    <dgm:cxn modelId="{EB95241B-D83C-45B9-8874-90EE6F49F1FC}" type="presParOf" srcId="{A5D27C21-27E3-41FF-85C8-50A1BA0D70D4}" destId="{B426B0CC-9020-4574-B324-E8977321AF8E}" srcOrd="4" destOrd="0" presId="urn:microsoft.com/office/officeart/2005/8/layout/orgChart1"/>
    <dgm:cxn modelId="{6D2DF433-543E-4801-9A2B-C2EE16376E2F}" type="presParOf" srcId="{A5D27C21-27E3-41FF-85C8-50A1BA0D70D4}" destId="{10BC21D7-8C39-42DA-A47B-1346D4DCF93C}" srcOrd="5" destOrd="0" presId="urn:microsoft.com/office/officeart/2005/8/layout/orgChart1"/>
    <dgm:cxn modelId="{ACFD3F7A-E564-482A-BAAA-28FB0F77A974}" type="presParOf" srcId="{10BC21D7-8C39-42DA-A47B-1346D4DCF93C}" destId="{4EDEC0F5-4DDA-4839-92A3-F60170A553BF}" srcOrd="0" destOrd="0" presId="urn:microsoft.com/office/officeart/2005/8/layout/orgChart1"/>
    <dgm:cxn modelId="{380C17F0-E9B2-489F-B420-C8F0989AAD22}" type="presParOf" srcId="{4EDEC0F5-4DDA-4839-92A3-F60170A553BF}" destId="{23D29991-23EC-427D-9DF5-55EE9876F1E6}" srcOrd="0" destOrd="0" presId="urn:microsoft.com/office/officeart/2005/8/layout/orgChart1"/>
    <dgm:cxn modelId="{F704B966-C3D2-43C6-93E5-1D8418F01DFB}" type="presParOf" srcId="{4EDEC0F5-4DDA-4839-92A3-F60170A553BF}" destId="{E0E0DDD4-51FD-4D6A-9703-47B8B980C3B9}" srcOrd="1" destOrd="0" presId="urn:microsoft.com/office/officeart/2005/8/layout/orgChart1"/>
    <dgm:cxn modelId="{4E53261E-981E-4C71-A2FE-1426B9F8611C}" type="presParOf" srcId="{10BC21D7-8C39-42DA-A47B-1346D4DCF93C}" destId="{430E5960-8571-4577-8DA0-B7137F5B7068}" srcOrd="1" destOrd="0" presId="urn:microsoft.com/office/officeart/2005/8/layout/orgChart1"/>
    <dgm:cxn modelId="{955F6D68-4741-4102-A29F-D823FF8680D6}" type="presParOf" srcId="{10BC21D7-8C39-42DA-A47B-1346D4DCF93C}" destId="{7744EA81-C749-464E-BD69-BCAE45710B82}" srcOrd="2" destOrd="0" presId="urn:microsoft.com/office/officeart/2005/8/layout/orgChart1"/>
    <dgm:cxn modelId="{0EFFFA5C-BF0B-4CC0-AD37-179AAB1D8EB4}" type="presParOf" srcId="{A5D27C21-27E3-41FF-85C8-50A1BA0D70D4}" destId="{AC2D2E0A-17E4-4104-B6DA-9820897ACB76}" srcOrd="6" destOrd="0" presId="urn:microsoft.com/office/officeart/2005/8/layout/orgChart1"/>
    <dgm:cxn modelId="{EFF6A4C9-8E94-4039-A5C2-78EFAA4D77A4}" type="presParOf" srcId="{A5D27C21-27E3-41FF-85C8-50A1BA0D70D4}" destId="{7E6D3EB6-D227-4AC8-88B4-C6A20032FC4D}" srcOrd="7" destOrd="0" presId="urn:microsoft.com/office/officeart/2005/8/layout/orgChart1"/>
    <dgm:cxn modelId="{9A6A9BEA-6BED-4409-A205-BA367A09328A}" type="presParOf" srcId="{7E6D3EB6-D227-4AC8-88B4-C6A20032FC4D}" destId="{D1EB28B4-67D1-45F6-A9ED-5D90F1112FEB}" srcOrd="0" destOrd="0" presId="urn:microsoft.com/office/officeart/2005/8/layout/orgChart1"/>
    <dgm:cxn modelId="{C695F11B-1EF3-48D3-B6AC-65F139BED35F}" type="presParOf" srcId="{D1EB28B4-67D1-45F6-A9ED-5D90F1112FEB}" destId="{CC5D9819-3DAE-48D7-AB3F-139D914E7F40}" srcOrd="0" destOrd="0" presId="urn:microsoft.com/office/officeart/2005/8/layout/orgChart1"/>
    <dgm:cxn modelId="{ED54F65E-A081-4239-BB89-4A2811922D57}" type="presParOf" srcId="{D1EB28B4-67D1-45F6-A9ED-5D90F1112FEB}" destId="{F35115C2-172D-49C9-A079-56A3E3C007D2}" srcOrd="1" destOrd="0" presId="urn:microsoft.com/office/officeart/2005/8/layout/orgChart1"/>
    <dgm:cxn modelId="{50F82F77-3180-4387-B0A1-66644003E17F}" type="presParOf" srcId="{7E6D3EB6-D227-4AC8-88B4-C6A20032FC4D}" destId="{A1826DAD-A3B4-4734-926D-419E7976131A}" srcOrd="1" destOrd="0" presId="urn:microsoft.com/office/officeart/2005/8/layout/orgChart1"/>
    <dgm:cxn modelId="{697D41F4-62EA-44B4-B28F-7CA09E3A3652}" type="presParOf" srcId="{7E6D3EB6-D227-4AC8-88B4-C6A20032FC4D}" destId="{FC8F3E38-51DE-4124-9CEC-668BDE40224E}" srcOrd="2" destOrd="0" presId="urn:microsoft.com/office/officeart/2005/8/layout/orgChart1"/>
    <dgm:cxn modelId="{F131D128-D499-4CC3-823D-FD49E232E7FF}" type="presParOf" srcId="{78EFAD0B-74A9-4E86-B85A-2E26CD118389}" destId="{63C4B6A2-AE45-4BBF-893A-07C6F0A7A4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D2E0A-17E4-4104-B6DA-9820897ACB76}">
      <dsp:nvSpPr>
        <dsp:cNvPr id="0" name=""/>
        <dsp:cNvSpPr/>
      </dsp:nvSpPr>
      <dsp:spPr>
        <a:xfrm>
          <a:off x="4114800" y="2076542"/>
          <a:ext cx="3222736" cy="372878"/>
        </a:xfrm>
        <a:custGeom>
          <a:avLst/>
          <a:gdLst/>
          <a:ahLst/>
          <a:cxnLst/>
          <a:rect l="0" t="0" r="0" b="0"/>
          <a:pathLst>
            <a:path>
              <a:moveTo>
                <a:pt x="0" y="0"/>
              </a:moveTo>
              <a:lnTo>
                <a:pt x="0" y="186439"/>
              </a:lnTo>
              <a:lnTo>
                <a:pt x="3222736" y="186439"/>
              </a:lnTo>
              <a:lnTo>
                <a:pt x="3222736" y="372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26B0CC-9020-4574-B324-E8977321AF8E}">
      <dsp:nvSpPr>
        <dsp:cNvPr id="0" name=""/>
        <dsp:cNvSpPr/>
      </dsp:nvSpPr>
      <dsp:spPr>
        <a:xfrm>
          <a:off x="4114800" y="2076542"/>
          <a:ext cx="1074245" cy="372878"/>
        </a:xfrm>
        <a:custGeom>
          <a:avLst/>
          <a:gdLst/>
          <a:ahLst/>
          <a:cxnLst/>
          <a:rect l="0" t="0" r="0" b="0"/>
          <a:pathLst>
            <a:path>
              <a:moveTo>
                <a:pt x="0" y="0"/>
              </a:moveTo>
              <a:lnTo>
                <a:pt x="0" y="186439"/>
              </a:lnTo>
              <a:lnTo>
                <a:pt x="1074245" y="186439"/>
              </a:lnTo>
              <a:lnTo>
                <a:pt x="1074245" y="372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3B2EBD-8FB4-424B-902E-9EC1A0F0A38F}">
      <dsp:nvSpPr>
        <dsp:cNvPr id="0" name=""/>
        <dsp:cNvSpPr/>
      </dsp:nvSpPr>
      <dsp:spPr>
        <a:xfrm>
          <a:off x="3040554" y="2076542"/>
          <a:ext cx="1074245" cy="372878"/>
        </a:xfrm>
        <a:custGeom>
          <a:avLst/>
          <a:gdLst/>
          <a:ahLst/>
          <a:cxnLst/>
          <a:rect l="0" t="0" r="0" b="0"/>
          <a:pathLst>
            <a:path>
              <a:moveTo>
                <a:pt x="1074245" y="0"/>
              </a:moveTo>
              <a:lnTo>
                <a:pt x="1074245" y="186439"/>
              </a:lnTo>
              <a:lnTo>
                <a:pt x="0" y="186439"/>
              </a:lnTo>
              <a:lnTo>
                <a:pt x="0" y="372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04A73-2A7C-430B-9248-D64AAD504800}">
      <dsp:nvSpPr>
        <dsp:cNvPr id="0" name=""/>
        <dsp:cNvSpPr/>
      </dsp:nvSpPr>
      <dsp:spPr>
        <a:xfrm>
          <a:off x="892063" y="2076542"/>
          <a:ext cx="3222736" cy="372878"/>
        </a:xfrm>
        <a:custGeom>
          <a:avLst/>
          <a:gdLst/>
          <a:ahLst/>
          <a:cxnLst/>
          <a:rect l="0" t="0" r="0" b="0"/>
          <a:pathLst>
            <a:path>
              <a:moveTo>
                <a:pt x="3222736" y="0"/>
              </a:moveTo>
              <a:lnTo>
                <a:pt x="3222736" y="186439"/>
              </a:lnTo>
              <a:lnTo>
                <a:pt x="0" y="186439"/>
              </a:lnTo>
              <a:lnTo>
                <a:pt x="0" y="372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D2C73-347B-4D5F-8C25-68B74AAD454C}">
      <dsp:nvSpPr>
        <dsp:cNvPr id="0" name=""/>
        <dsp:cNvSpPr/>
      </dsp:nvSpPr>
      <dsp:spPr>
        <a:xfrm>
          <a:off x="3226993" y="1188735"/>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General Counsel</a:t>
          </a:r>
        </a:p>
      </dsp:txBody>
      <dsp:txXfrm>
        <a:off x="3226993" y="1188735"/>
        <a:ext cx="1775612" cy="887806"/>
      </dsp:txXfrm>
    </dsp:sp>
    <dsp:sp modelId="{CC064448-3E41-4417-9568-B1477013F7AD}">
      <dsp:nvSpPr>
        <dsp:cNvPr id="0" name=""/>
        <dsp:cNvSpPr/>
      </dsp:nvSpPr>
      <dsp:spPr>
        <a:xfrm>
          <a:off x="4256" y="24494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USCG</a:t>
          </a:r>
        </a:p>
      </dsp:txBody>
      <dsp:txXfrm>
        <a:off x="4256" y="2449420"/>
        <a:ext cx="1775612" cy="887806"/>
      </dsp:txXfrm>
    </dsp:sp>
    <dsp:sp modelId="{8D403F34-C7C9-4DB0-88BE-A52F019B6419}">
      <dsp:nvSpPr>
        <dsp:cNvPr id="0" name=""/>
        <dsp:cNvSpPr/>
      </dsp:nvSpPr>
      <dsp:spPr>
        <a:xfrm>
          <a:off x="2152748" y="24494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NTSB</a:t>
          </a:r>
        </a:p>
      </dsp:txBody>
      <dsp:txXfrm>
        <a:off x="2152748" y="2449420"/>
        <a:ext cx="1775612" cy="887806"/>
      </dsp:txXfrm>
    </dsp:sp>
    <dsp:sp modelId="{23D29991-23EC-427D-9DF5-55EE9876F1E6}">
      <dsp:nvSpPr>
        <dsp:cNvPr id="0" name=""/>
        <dsp:cNvSpPr/>
      </dsp:nvSpPr>
      <dsp:spPr>
        <a:xfrm>
          <a:off x="4301239" y="24494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Litigation</a:t>
          </a:r>
        </a:p>
        <a:p>
          <a:pPr lvl="0" algn="ctr" defTabSz="800100">
            <a:lnSpc>
              <a:spcPct val="90000"/>
            </a:lnSpc>
            <a:spcBef>
              <a:spcPct val="0"/>
            </a:spcBef>
            <a:spcAft>
              <a:spcPct val="35000"/>
            </a:spcAft>
          </a:pPr>
          <a:r>
            <a:rPr lang="en-US" sz="1800" kern="1200" dirty="0"/>
            <a:t>Wrongful Death Claims</a:t>
          </a:r>
        </a:p>
      </dsp:txBody>
      <dsp:txXfrm>
        <a:off x="4301239" y="2449420"/>
        <a:ext cx="1775612" cy="887806"/>
      </dsp:txXfrm>
    </dsp:sp>
    <dsp:sp modelId="{CC5D9819-3DAE-48D7-AB3F-139D914E7F40}">
      <dsp:nvSpPr>
        <dsp:cNvPr id="0" name=""/>
        <dsp:cNvSpPr/>
      </dsp:nvSpPr>
      <dsp:spPr>
        <a:xfrm>
          <a:off x="6449730" y="2449420"/>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Litigation</a:t>
          </a:r>
        </a:p>
        <a:p>
          <a:pPr lvl="0" algn="ctr" defTabSz="800100">
            <a:lnSpc>
              <a:spcPct val="90000"/>
            </a:lnSpc>
            <a:spcBef>
              <a:spcPct val="0"/>
            </a:spcBef>
            <a:spcAft>
              <a:spcPct val="35000"/>
            </a:spcAft>
          </a:pPr>
          <a:r>
            <a:rPr lang="en-US" sz="1800" kern="1200" dirty="0"/>
            <a:t>Cargo Claims </a:t>
          </a:r>
        </a:p>
      </dsp:txBody>
      <dsp:txXfrm>
        <a:off x="6449730" y="2449420"/>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1804"/>
          </a:xfrm>
          <a:prstGeom prst="rect">
            <a:avLst/>
          </a:prstGeom>
        </p:spPr>
        <p:txBody>
          <a:bodyPr vert="horz" lIns="92620" tIns="46310" rIns="92620" bIns="46310" rtlCol="0"/>
          <a:lstStyle>
            <a:lvl1pPr algn="l">
              <a:defRPr sz="1200"/>
            </a:lvl1pPr>
          </a:lstStyle>
          <a:p>
            <a:endParaRPr lang="en-US"/>
          </a:p>
        </p:txBody>
      </p:sp>
      <p:sp>
        <p:nvSpPr>
          <p:cNvPr id="3" name="Date Placeholder 2"/>
          <p:cNvSpPr>
            <a:spLocks noGrp="1"/>
          </p:cNvSpPr>
          <p:nvPr>
            <p:ph type="dt" sz="quarter" idx="1"/>
          </p:nvPr>
        </p:nvSpPr>
        <p:spPr>
          <a:xfrm>
            <a:off x="3950256" y="0"/>
            <a:ext cx="3022018" cy="461804"/>
          </a:xfrm>
          <a:prstGeom prst="rect">
            <a:avLst/>
          </a:prstGeom>
        </p:spPr>
        <p:txBody>
          <a:bodyPr vert="horz" lIns="92620" tIns="46310" rIns="92620" bIns="46310" rtlCol="0"/>
          <a:lstStyle>
            <a:lvl1pPr algn="r">
              <a:defRPr sz="1200"/>
            </a:lvl1pPr>
          </a:lstStyle>
          <a:p>
            <a:fld id="{0A117FC2-28C3-4F4B-AC5F-5A4CAD365BA5}" type="datetimeFigureOut">
              <a:rPr lang="en-US" smtClean="0"/>
              <a:t>5/3/2018</a:t>
            </a:fld>
            <a:endParaRPr lang="en-US"/>
          </a:p>
        </p:txBody>
      </p:sp>
      <p:sp>
        <p:nvSpPr>
          <p:cNvPr id="4" name="Footer Placeholder 3"/>
          <p:cNvSpPr>
            <a:spLocks noGrp="1"/>
          </p:cNvSpPr>
          <p:nvPr>
            <p:ph type="ftr" sz="quarter" idx="2"/>
          </p:nvPr>
        </p:nvSpPr>
        <p:spPr>
          <a:xfrm>
            <a:off x="0" y="8772668"/>
            <a:ext cx="3022018" cy="461804"/>
          </a:xfrm>
          <a:prstGeom prst="rect">
            <a:avLst/>
          </a:prstGeom>
        </p:spPr>
        <p:txBody>
          <a:bodyPr vert="horz" lIns="92620" tIns="46310" rIns="92620" bIns="46310" rtlCol="0" anchor="b"/>
          <a:lstStyle>
            <a:lvl1pPr algn="l">
              <a:defRPr sz="1200"/>
            </a:lvl1pPr>
          </a:lstStyle>
          <a:p>
            <a:endParaRPr lang="en-US"/>
          </a:p>
        </p:txBody>
      </p:sp>
      <p:sp>
        <p:nvSpPr>
          <p:cNvPr id="5" name="Slide Number Placeholder 4"/>
          <p:cNvSpPr>
            <a:spLocks noGrp="1"/>
          </p:cNvSpPr>
          <p:nvPr>
            <p:ph type="sldNum" sz="quarter" idx="3"/>
          </p:nvPr>
        </p:nvSpPr>
        <p:spPr>
          <a:xfrm>
            <a:off x="3950256" y="8772668"/>
            <a:ext cx="3022018" cy="461804"/>
          </a:xfrm>
          <a:prstGeom prst="rect">
            <a:avLst/>
          </a:prstGeom>
        </p:spPr>
        <p:txBody>
          <a:bodyPr vert="horz" lIns="92620" tIns="46310" rIns="92620" bIns="46310" rtlCol="0" anchor="b"/>
          <a:lstStyle>
            <a:lvl1pPr algn="r">
              <a:defRPr sz="1200"/>
            </a:lvl1pPr>
          </a:lstStyle>
          <a:p>
            <a:fld id="{5A879E76-0F42-4898-9D75-36217741E540}" type="slidenum">
              <a:rPr lang="en-US" smtClean="0"/>
              <a:t>‹#›</a:t>
            </a:fld>
            <a:endParaRPr lang="en-US"/>
          </a:p>
        </p:txBody>
      </p:sp>
    </p:spTree>
    <p:extLst>
      <p:ext uri="{BB962C8B-B14F-4D97-AF65-F5344CB8AC3E}">
        <p14:creationId xmlns:p14="http://schemas.microsoft.com/office/powerpoint/2010/main" val="1316157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1804"/>
          </a:xfrm>
          <a:prstGeom prst="rect">
            <a:avLst/>
          </a:prstGeom>
        </p:spPr>
        <p:txBody>
          <a:bodyPr vert="horz" lIns="92620" tIns="46310" rIns="92620" bIns="46310" rtlCol="0"/>
          <a:lstStyle>
            <a:lvl1pPr algn="l">
              <a:defRPr sz="1200"/>
            </a:lvl1pPr>
          </a:lstStyle>
          <a:p>
            <a:endParaRPr lang="en-US"/>
          </a:p>
        </p:txBody>
      </p:sp>
      <p:sp>
        <p:nvSpPr>
          <p:cNvPr id="3" name="Date Placeholder 2"/>
          <p:cNvSpPr>
            <a:spLocks noGrp="1"/>
          </p:cNvSpPr>
          <p:nvPr>
            <p:ph type="dt" idx="1"/>
          </p:nvPr>
        </p:nvSpPr>
        <p:spPr>
          <a:xfrm>
            <a:off x="3950256" y="0"/>
            <a:ext cx="3022018" cy="461804"/>
          </a:xfrm>
          <a:prstGeom prst="rect">
            <a:avLst/>
          </a:prstGeom>
        </p:spPr>
        <p:txBody>
          <a:bodyPr vert="horz" lIns="92620" tIns="46310" rIns="92620" bIns="46310" rtlCol="0"/>
          <a:lstStyle>
            <a:lvl1pPr algn="r">
              <a:defRPr sz="1200"/>
            </a:lvl1pPr>
          </a:lstStyle>
          <a:p>
            <a:fld id="{9D385DF4-74D9-430C-B6EC-F90FE00C8350}" type="datetimeFigureOut">
              <a:rPr lang="en-US" smtClean="0"/>
              <a:t>5/3/2018</a:t>
            </a:fld>
            <a:endParaRPr lang="en-US"/>
          </a:p>
        </p:txBody>
      </p:sp>
      <p:sp>
        <p:nvSpPr>
          <p:cNvPr id="4" name="Slide Image Placeholder 3"/>
          <p:cNvSpPr>
            <a:spLocks noGrp="1" noRot="1" noChangeAspect="1"/>
          </p:cNvSpPr>
          <p:nvPr>
            <p:ph type="sldImg" idx="2"/>
          </p:nvPr>
        </p:nvSpPr>
        <p:spPr>
          <a:xfrm>
            <a:off x="1177925" y="692150"/>
            <a:ext cx="4618038" cy="3463925"/>
          </a:xfrm>
          <a:prstGeom prst="rect">
            <a:avLst/>
          </a:prstGeom>
          <a:noFill/>
          <a:ln w="12700">
            <a:solidFill>
              <a:prstClr val="black"/>
            </a:solidFill>
          </a:ln>
        </p:spPr>
        <p:txBody>
          <a:bodyPr vert="horz" lIns="92620" tIns="46310" rIns="92620" bIns="46310" rtlCol="0" anchor="ctr"/>
          <a:lstStyle/>
          <a:p>
            <a:endParaRPr lang="en-US"/>
          </a:p>
        </p:txBody>
      </p:sp>
      <p:sp>
        <p:nvSpPr>
          <p:cNvPr id="5" name="Notes Placeholder 4"/>
          <p:cNvSpPr>
            <a:spLocks noGrp="1"/>
          </p:cNvSpPr>
          <p:nvPr>
            <p:ph type="body" sz="quarter" idx="3"/>
          </p:nvPr>
        </p:nvSpPr>
        <p:spPr>
          <a:xfrm>
            <a:off x="697389" y="4387136"/>
            <a:ext cx="5579110" cy="4156234"/>
          </a:xfrm>
          <a:prstGeom prst="rect">
            <a:avLst/>
          </a:prstGeom>
        </p:spPr>
        <p:txBody>
          <a:bodyPr vert="horz" lIns="92620" tIns="46310" rIns="92620" bIns="463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22018" cy="461804"/>
          </a:xfrm>
          <a:prstGeom prst="rect">
            <a:avLst/>
          </a:prstGeom>
        </p:spPr>
        <p:txBody>
          <a:bodyPr vert="horz" lIns="92620" tIns="46310" rIns="92620" bIns="46310" rtlCol="0" anchor="b"/>
          <a:lstStyle>
            <a:lvl1pPr algn="l">
              <a:defRPr sz="1200"/>
            </a:lvl1pPr>
          </a:lstStyle>
          <a:p>
            <a:endParaRPr lang="en-US"/>
          </a:p>
        </p:txBody>
      </p:sp>
      <p:sp>
        <p:nvSpPr>
          <p:cNvPr id="7" name="Slide Number Placeholder 6"/>
          <p:cNvSpPr>
            <a:spLocks noGrp="1"/>
          </p:cNvSpPr>
          <p:nvPr>
            <p:ph type="sldNum" sz="quarter" idx="5"/>
          </p:nvPr>
        </p:nvSpPr>
        <p:spPr>
          <a:xfrm>
            <a:off x="3950256" y="8772668"/>
            <a:ext cx="3022018" cy="461804"/>
          </a:xfrm>
          <a:prstGeom prst="rect">
            <a:avLst/>
          </a:prstGeom>
        </p:spPr>
        <p:txBody>
          <a:bodyPr vert="horz" lIns="92620" tIns="46310" rIns="92620" bIns="46310" rtlCol="0" anchor="b"/>
          <a:lstStyle>
            <a:lvl1pPr algn="r">
              <a:defRPr sz="1200"/>
            </a:lvl1pPr>
          </a:lstStyle>
          <a:p>
            <a:fld id="{59E54E2D-FDFB-45CC-9C7E-D1A3096283CB}" type="slidenum">
              <a:rPr lang="en-US" smtClean="0"/>
              <a:t>‹#›</a:t>
            </a:fld>
            <a:endParaRPr lang="en-US"/>
          </a:p>
        </p:txBody>
      </p:sp>
    </p:spTree>
    <p:extLst>
      <p:ext uri="{BB962C8B-B14F-4D97-AF65-F5344CB8AC3E}">
        <p14:creationId xmlns:p14="http://schemas.microsoft.com/office/powerpoint/2010/main" val="527720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0938" y="274638"/>
            <a:ext cx="2233612" cy="1676400"/>
          </a:xfrm>
        </p:spPr>
      </p:sp>
      <p:sp>
        <p:nvSpPr>
          <p:cNvPr id="3" name="Notes Placeholder 2"/>
          <p:cNvSpPr>
            <a:spLocks noGrp="1"/>
          </p:cNvSpPr>
          <p:nvPr>
            <p:ph type="body" idx="1"/>
          </p:nvPr>
        </p:nvSpPr>
        <p:spPr>
          <a:xfrm>
            <a:off x="515144" y="2027237"/>
            <a:ext cx="6172200" cy="7010400"/>
          </a:xfrm>
        </p:spPr>
        <p:txBody>
          <a:bodyPr/>
          <a:lstStyle/>
          <a:p>
            <a:r>
              <a:rPr lang="en-US" b="1" u="sng" dirty="0"/>
              <a:t>[Picture links to YouTube Underwater Video]</a:t>
            </a:r>
          </a:p>
          <a:p>
            <a:endParaRPr lang="en-US" b="1" cap="all" dirty="0"/>
          </a:p>
          <a:p>
            <a:r>
              <a:rPr lang="en-US" b="1" cap="all" dirty="0"/>
              <a:t>Panel Introduction</a:t>
            </a:r>
          </a:p>
          <a:p>
            <a:endParaRPr lang="en-US" sz="1000" b="1" cap="all" dirty="0"/>
          </a:p>
          <a:p>
            <a:r>
              <a:rPr lang="en-US" sz="1050" b="1" dirty="0"/>
              <a:t>Geoff Robb: </a:t>
            </a:r>
            <a:r>
              <a:rPr lang="en-US" sz="1050" b="0" i="0" kern="1200" dirty="0">
                <a:solidFill>
                  <a:schemeClr val="tx1"/>
                </a:solidFill>
                <a:effectLst/>
              </a:rPr>
              <a:t>Mr. Robb's is a Partner at Gibson, Robb</a:t>
            </a:r>
            <a:r>
              <a:rPr lang="en-US" sz="1050" b="0" i="0" kern="1200" baseline="0" dirty="0">
                <a:solidFill>
                  <a:schemeClr val="tx1"/>
                </a:solidFill>
                <a:effectLst/>
              </a:rPr>
              <a:t> &amp; </a:t>
            </a:r>
            <a:r>
              <a:rPr lang="en-US" sz="1050" b="0" i="0" kern="1200" baseline="0" dirty="0" err="1">
                <a:solidFill>
                  <a:schemeClr val="tx1"/>
                </a:solidFill>
                <a:effectLst/>
              </a:rPr>
              <a:t>Lindh</a:t>
            </a:r>
            <a:r>
              <a:rPr lang="en-US" sz="1050" b="0" i="0" kern="1200" baseline="0" dirty="0">
                <a:solidFill>
                  <a:schemeClr val="tx1"/>
                </a:solidFill>
                <a:effectLst/>
              </a:rPr>
              <a:t>, LLP.  He has </a:t>
            </a:r>
            <a:r>
              <a:rPr lang="en-US" sz="1050" b="0" i="0" kern="1200" dirty="0">
                <a:solidFill>
                  <a:schemeClr val="tx1"/>
                </a:solidFill>
                <a:effectLst/>
              </a:rPr>
              <a:t>27 years of trial, appellate and arbitration experience emphasizes marine and landside insurance defense as well as cargo and property subrogation claims. Mr. Robb is frequently called upon to advise insurers on coverage questions and investigation. He has advised marine insurers on issues related to Cargo, Yacht, Hull, </a:t>
            </a:r>
            <a:r>
              <a:rPr lang="en-US" sz="1050" b="0" i="0" kern="1200" dirty="0" err="1">
                <a:solidFill>
                  <a:schemeClr val="tx1"/>
                </a:solidFill>
                <a:effectLst/>
              </a:rPr>
              <a:t>P&amp;I</a:t>
            </a:r>
            <a:r>
              <a:rPr lang="en-US" sz="1050" b="0" i="0" kern="1200" dirty="0">
                <a:solidFill>
                  <a:schemeClr val="tx1"/>
                </a:solidFill>
                <a:effectLst/>
              </a:rPr>
              <a:t>, Ship Repairers and Marine General Liabilities, and he has defended coverage and bad faith litigation arising under those </a:t>
            </a:r>
            <a:r>
              <a:rPr lang="en-US" sz="1050" b="0" i="0" kern="1200" dirty="0" err="1">
                <a:solidFill>
                  <a:schemeClr val="tx1"/>
                </a:solidFill>
                <a:effectLst/>
              </a:rPr>
              <a:t>coverages</a:t>
            </a:r>
            <a:r>
              <a:rPr lang="en-US" sz="1050" b="0" i="0" kern="1200" dirty="0">
                <a:solidFill>
                  <a:schemeClr val="tx1"/>
                </a:solidFill>
                <a:effectLst/>
              </a:rPr>
              <a:t>. He has advised non-marine insurers on issues related to </a:t>
            </a:r>
            <a:r>
              <a:rPr lang="en-US" sz="1050" b="0" i="0" kern="1200" dirty="0" err="1">
                <a:solidFill>
                  <a:schemeClr val="tx1"/>
                </a:solidFill>
                <a:effectLst/>
              </a:rPr>
              <a:t>CGL</a:t>
            </a:r>
            <a:r>
              <a:rPr lang="en-US" sz="1050" b="0" i="0" kern="1200" dirty="0">
                <a:solidFill>
                  <a:schemeClr val="tx1"/>
                </a:solidFill>
                <a:effectLst/>
              </a:rPr>
              <a:t> coverage, including broad form coverage for personal and advertising injury, and has litigated related disputes. </a:t>
            </a:r>
            <a:endParaRPr lang="en-US" sz="1050" b="1" dirty="0"/>
          </a:p>
          <a:p>
            <a:endParaRPr lang="en-US" sz="1050" b="1" dirty="0"/>
          </a:p>
          <a:p>
            <a:r>
              <a:rPr lang="en-US" sz="1050" b="1" dirty="0"/>
              <a:t>Jeff </a:t>
            </a:r>
            <a:r>
              <a:rPr lang="en-US" sz="1050" b="1" dirty="0" err="1"/>
              <a:t>Bray</a:t>
            </a:r>
            <a:r>
              <a:rPr lang="en-US" sz="1050" dirty="0" err="1"/>
              <a:t>Mr</a:t>
            </a:r>
            <a:r>
              <a:rPr lang="en-US" sz="1050" dirty="0"/>
              <a:t>. Jeff Bray is the Deputy, office of Maritime and International Law at Coast Guard Headquarters in Washington, DC. This office is comprised of over 35 attorneys, both military and civilian, and provides legal advice and support in areas of prevention law, response law, environmental law, and international law. This office also provides legal support for Coast Guard participation in IMO committees and subcommittees, as well as Arctic Council working groups and task forces. Mr. Bray has served in this position since 2017.</a:t>
            </a:r>
          </a:p>
          <a:p>
            <a:endParaRPr lang="en-US" sz="1050" b="1" dirty="0"/>
          </a:p>
          <a:p>
            <a:pPr fontAlgn="base"/>
            <a:r>
              <a:rPr lang="en-US" sz="1050" b="1" dirty="0"/>
              <a:t>Jerry Hamilton:</a:t>
            </a:r>
            <a:r>
              <a:rPr lang="en-US" sz="1050" dirty="0"/>
              <a:t> </a:t>
            </a:r>
            <a:r>
              <a:rPr lang="en-US" i="1" dirty="0"/>
              <a:t>Jerry is a Board Certified Civil Trial Lawyer.  He has been nationally recognized as one of the Top Ten Defense Lawyers in the United States by one of the largest insurance companies in the world.  He is a Fellow of the Litigation Counsel of America, an invitation-only trial honorary society composed of less than one-half percent of lawyers in The United States.</a:t>
            </a:r>
            <a:endParaRPr lang="en-US" dirty="0"/>
          </a:p>
          <a:p>
            <a:pPr fontAlgn="base"/>
            <a:r>
              <a:rPr lang="en-US" dirty="0"/>
              <a:t>Jerry is also Board Certified in Maritime Law, has been recognized as a “Super Lawyer” by Law &amp; Politics every year since 2006 and is named as one of Florida’s “Legal Elite” by Florida Trend. He has been selected as one of America’s Top 100 High Stakes Litigators® for 2018— this is by invitation only and is reserved to identify the nation’s most exceptional trial attorneys in high value, high stakes legal matters.</a:t>
            </a:r>
          </a:p>
          <a:p>
            <a:pPr fontAlgn="base"/>
            <a:r>
              <a:rPr lang="en-US" sz="1050" dirty="0">
                <a:solidFill>
                  <a:srgbClr val="444444"/>
                </a:solidFill>
                <a:latin typeface="&amp;quot"/>
              </a:rPr>
              <a:t>.</a:t>
            </a:r>
          </a:p>
          <a:p>
            <a:endParaRPr lang="en-US" sz="1050" b="1" dirty="0"/>
          </a:p>
          <a:p>
            <a:r>
              <a:rPr lang="en-US" sz="1050" b="1" dirty="0"/>
              <a:t>Mike Holt: </a:t>
            </a:r>
            <a:r>
              <a:rPr lang="en-US" sz="1050" dirty="0"/>
              <a:t> Mr. Holt is General Counsel, SVP, and Chief Ethics Officer at TOTE. He has served in the ocean</a:t>
            </a:r>
            <a:r>
              <a:rPr lang="en-US" sz="1050" baseline="0" dirty="0"/>
              <a:t> </a:t>
            </a:r>
            <a:r>
              <a:rPr lang="en-US" sz="1050" dirty="0"/>
              <a:t>transportation and logistics industry for over</a:t>
            </a:r>
            <a:r>
              <a:rPr lang="en-US" sz="1050" baseline="0" dirty="0"/>
              <a:t> 20</a:t>
            </a:r>
            <a:r>
              <a:rPr lang="en-US" sz="1050" dirty="0"/>
              <a:t> years.  He joined TOTE in late 2011, and was previously the General Counsel and Chief Compliance Officer for </a:t>
            </a:r>
            <a:r>
              <a:rPr lang="en-US" sz="1050" dirty="0" err="1"/>
              <a:t>NYK</a:t>
            </a:r>
            <a:r>
              <a:rPr lang="en-US" sz="1050" dirty="0"/>
              <a:t> Group Americas Inc. (NGA). He designed and implemented the NGA Compliance Program, created the NGA Code of Ethics and was responsible for all of the compliance officers in the NGA group companies. His work for </a:t>
            </a:r>
            <a:r>
              <a:rPr lang="en-US" sz="1050" dirty="0" err="1"/>
              <a:t>NYK</a:t>
            </a:r>
            <a:r>
              <a:rPr lang="en-US" sz="1050" dirty="0"/>
              <a:t> led them to be selected as one of the World’s Most Ethical Companies by </a:t>
            </a:r>
            <a:r>
              <a:rPr lang="en-US" sz="1050" dirty="0" err="1"/>
              <a:t>Ethisphere</a:t>
            </a:r>
            <a:r>
              <a:rPr lang="en-US" sz="1050" dirty="0"/>
              <a:t> for four consecutive years, 2008, 2009, 2010 and 2011.  In his role at TOTE, Holt is also responsible for overseeing all legal matters for TOTE’s independently managed companies. IN 2018 TOTE was selected</a:t>
            </a:r>
            <a:r>
              <a:rPr lang="en-US" sz="1050" baseline="0" dirty="0"/>
              <a:t> as one of the World’s Most Ethical Companies</a:t>
            </a:r>
            <a:endParaRPr lang="en-US" sz="1050" dirty="0"/>
          </a:p>
          <a:p>
            <a:endParaRPr lang="en-US" sz="1050" b="1" dirty="0"/>
          </a:p>
          <a:p>
            <a:r>
              <a:rPr lang="en-US" sz="1050" b="1" dirty="0"/>
              <a:t>Allan Kelley: </a:t>
            </a:r>
            <a:r>
              <a:rPr lang="en-US" sz="1050" b="0" dirty="0"/>
              <a:t>Mr. Kelley is a shareholder at Fowler</a:t>
            </a:r>
            <a:r>
              <a:rPr lang="en-US" sz="1050" b="0" baseline="0" dirty="0"/>
              <a:t> White Burnett.   He’s </a:t>
            </a:r>
            <a:r>
              <a:rPr lang="en-US" sz="1050" b="0" i="0" kern="1200" dirty="0">
                <a:solidFill>
                  <a:schemeClr val="tx1"/>
                </a:solidFill>
                <a:effectLst/>
              </a:rPr>
              <a:t>practiced maritime law with the firm for 38 years. He has served on the firm's Management, Hiring, Long Range Planning and Pension Committees. He regularly represents all areas of the marine industry, including major cargo carriers, cruise lines, commercial vessel owners, operators and charterers, pleasure vessel owners, marina operators, terminal operators, related marine interests and their insurers and the insurance industry, protection and indemnity, hull and machinery, legal liability, cargo and inland marine policies.</a:t>
            </a:r>
          </a:p>
          <a:p>
            <a:endParaRPr lang="en-US" sz="1050" dirty="0"/>
          </a:p>
        </p:txBody>
      </p:sp>
      <p:sp>
        <p:nvSpPr>
          <p:cNvPr id="4" name="Slide Number Placeholder 3"/>
          <p:cNvSpPr>
            <a:spLocks noGrp="1"/>
          </p:cNvSpPr>
          <p:nvPr>
            <p:ph type="sldNum" sz="quarter" idx="10"/>
          </p:nvPr>
        </p:nvSpPr>
        <p:spPr/>
        <p:txBody>
          <a:bodyPr/>
          <a:lstStyle/>
          <a:p>
            <a:fld id="{59E54E2D-FDFB-45CC-9C7E-D1A3096283CB}" type="slidenum">
              <a:rPr lang="en-US" smtClean="0"/>
              <a:t>1</a:t>
            </a:fld>
            <a:endParaRPr lang="en-US"/>
          </a:p>
        </p:txBody>
      </p:sp>
    </p:spTree>
    <p:extLst>
      <p:ext uri="{BB962C8B-B14F-4D97-AF65-F5344CB8AC3E}">
        <p14:creationId xmlns:p14="http://schemas.microsoft.com/office/powerpoint/2010/main" val="308661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8363" y="350838"/>
            <a:ext cx="2644775" cy="1982787"/>
          </a:xfrm>
        </p:spPr>
      </p:sp>
      <p:sp>
        <p:nvSpPr>
          <p:cNvPr id="3" name="Notes Placeholder 2"/>
          <p:cNvSpPr>
            <a:spLocks noGrp="1"/>
          </p:cNvSpPr>
          <p:nvPr>
            <p:ph type="body" idx="1"/>
          </p:nvPr>
        </p:nvSpPr>
        <p:spPr>
          <a:xfrm>
            <a:off x="515144" y="2560637"/>
            <a:ext cx="6477000" cy="6400800"/>
          </a:xfrm>
        </p:spPr>
        <p:txBody>
          <a:bodyPr/>
          <a:lstStyle/>
          <a:p>
            <a:r>
              <a:rPr lang="en-US" sz="1400" b="1" dirty="0"/>
              <a:t>JEFF BRAY:   </a:t>
            </a:r>
          </a:p>
          <a:p>
            <a:r>
              <a:rPr lang="en-US" altLang="en-US" sz="1400" dirty="0"/>
              <a:t>Concurrent federal investigations:</a:t>
            </a:r>
          </a:p>
          <a:p>
            <a:pPr>
              <a:buFont typeface="Arial" pitchFamily="34" charset="0"/>
              <a:buChar char="•"/>
            </a:pPr>
            <a:r>
              <a:rPr lang="en-US" altLang="en-US" sz="1400" dirty="0"/>
              <a:t> </a:t>
            </a:r>
            <a:r>
              <a:rPr lang="en-US" altLang="en-US" sz="1400" dirty="0" err="1"/>
              <a:t>USCG</a:t>
            </a:r>
            <a:r>
              <a:rPr lang="en-US" altLang="en-US" sz="1400" dirty="0"/>
              <a:t> convened Marine Board under 46 </a:t>
            </a:r>
            <a:r>
              <a:rPr lang="en-US" altLang="en-US" sz="1400" dirty="0" err="1"/>
              <a:t>U.S.C</a:t>
            </a:r>
            <a:r>
              <a:rPr lang="en-US" altLang="en-US" sz="1400" dirty="0"/>
              <a:t>. 6301</a:t>
            </a:r>
          </a:p>
          <a:p>
            <a:pPr lvl="1">
              <a:buFont typeface="Wingdings" pitchFamily="2" charset="2"/>
              <a:buChar char="Ø"/>
            </a:pPr>
            <a:r>
              <a:rPr lang="en-US" altLang="en-US" sz="1400" dirty="0"/>
              <a:t>Scope of investigation included cause and potential enforcement actions</a:t>
            </a:r>
          </a:p>
          <a:p>
            <a:pPr lvl="1">
              <a:buFont typeface="Wingdings" pitchFamily="2" charset="2"/>
              <a:buChar char="Ø"/>
            </a:pPr>
            <a:r>
              <a:rPr lang="en-US" altLang="en-US" sz="1400" dirty="0"/>
              <a:t>Lawyers allowed to represent all parties during all interviews</a:t>
            </a:r>
          </a:p>
          <a:p>
            <a:pPr lvl="1">
              <a:buFont typeface="Wingdings" pitchFamily="2" charset="2"/>
              <a:buChar char="Ø"/>
            </a:pPr>
            <a:endParaRPr lang="en-US" altLang="en-US" sz="1400" dirty="0"/>
          </a:p>
          <a:p>
            <a:pPr>
              <a:buFont typeface="Arial" pitchFamily="34" charset="0"/>
              <a:buChar char="•"/>
            </a:pPr>
            <a:r>
              <a:rPr lang="en-US" altLang="en-US" sz="1400" dirty="0"/>
              <a:t> EL FARO was unprecedented in that the CG held </a:t>
            </a:r>
            <a:r>
              <a:rPr lang="en-US" altLang="en-US" sz="1400" dirty="0" err="1"/>
              <a:t>MBI</a:t>
            </a:r>
            <a:r>
              <a:rPr lang="en-US" altLang="en-US" sz="1400" dirty="0"/>
              <a:t> hearings during investigation with   </a:t>
            </a:r>
          </a:p>
          <a:p>
            <a:r>
              <a:rPr lang="en-US" altLang="en-US" sz="1400" dirty="0"/>
              <a:t>   NTSB designated as the lead agency.</a:t>
            </a:r>
          </a:p>
          <a:p>
            <a:endParaRPr lang="en-US" altLang="en-US" sz="1400" dirty="0"/>
          </a:p>
          <a:p>
            <a:pPr>
              <a:buFont typeface="Arial" pitchFamily="34" charset="0"/>
              <a:buChar char="•"/>
            </a:pPr>
            <a:r>
              <a:rPr lang="en-US" altLang="en-US" sz="1400" dirty="0"/>
              <a:t> NTSB investigated under 49 </a:t>
            </a:r>
            <a:r>
              <a:rPr lang="en-US" altLang="en-US" sz="1400" dirty="0" err="1"/>
              <a:t>U.S.C</a:t>
            </a:r>
            <a:r>
              <a:rPr lang="en-US" altLang="en-US" sz="1400" dirty="0"/>
              <a:t>. 1131 </a:t>
            </a:r>
          </a:p>
          <a:p>
            <a:pPr>
              <a:buFont typeface="Arial" pitchFamily="34" charset="0"/>
              <a:buChar char="•"/>
            </a:pPr>
            <a:r>
              <a:rPr lang="en-US" altLang="en-US" sz="1400" dirty="0"/>
              <a:t> Designated as lead agency under 49 </a:t>
            </a:r>
            <a:r>
              <a:rPr lang="en-US" altLang="en-US" sz="1400" dirty="0" err="1"/>
              <a:t>CFR</a:t>
            </a:r>
            <a:r>
              <a:rPr lang="en-US" altLang="en-US" sz="1400" dirty="0"/>
              <a:t> 850.15(b)(3)</a:t>
            </a:r>
          </a:p>
          <a:p>
            <a:pPr marL="739775" lvl="1" indent="-282575">
              <a:buFont typeface="Wingdings" pitchFamily="2" charset="2"/>
              <a:buChar char="Ø"/>
            </a:pPr>
            <a:r>
              <a:rPr lang="en-US" altLang="en-US" sz="1400" dirty="0"/>
              <a:t>Scope of investigation was limited to probable cause</a:t>
            </a:r>
          </a:p>
          <a:p>
            <a:pPr marL="739775" lvl="1" indent="-282575">
              <a:buFont typeface="Wingdings" pitchFamily="2" charset="2"/>
              <a:buChar char="Ø"/>
            </a:pPr>
            <a:r>
              <a:rPr lang="en-US" altLang="en-US" sz="1400" dirty="0"/>
              <a:t>Lawyers excluded from interviews with exception of witness’ counsel  </a:t>
            </a:r>
          </a:p>
          <a:p>
            <a:pPr marL="739775" lvl="1" indent="-282575">
              <a:buFont typeface="Wingdings" pitchFamily="2" charset="2"/>
              <a:buChar char="Ø"/>
            </a:pPr>
            <a:endParaRPr lang="en-US" altLang="en-US" sz="1400" dirty="0"/>
          </a:p>
          <a:p>
            <a:pPr>
              <a:defRPr/>
            </a:pPr>
            <a:r>
              <a:rPr lang="en-US" sz="1400" dirty="0">
                <a:solidFill>
                  <a:srgbClr val="000000"/>
                </a:solidFill>
              </a:rPr>
              <a:t>Primary goal was transparency and fairness </a:t>
            </a:r>
          </a:p>
          <a:p>
            <a:pPr marL="857250" lvl="1" indent="-457200">
              <a:buFont typeface="Arial" panose="020B0604020202020204" pitchFamily="34" charset="0"/>
              <a:buChar char="•"/>
              <a:defRPr/>
            </a:pPr>
            <a:r>
              <a:rPr lang="en-US" sz="1400" dirty="0">
                <a:solidFill>
                  <a:srgbClr val="000000"/>
                </a:solidFill>
              </a:rPr>
              <a:t>All hearings live-streamed by several media outlets</a:t>
            </a:r>
          </a:p>
          <a:p>
            <a:pPr marL="857250" lvl="1" indent="-457200">
              <a:buFont typeface="Arial" panose="020B0604020202020204" pitchFamily="34" charset="0"/>
              <a:buChar char="•"/>
              <a:defRPr/>
            </a:pPr>
            <a:r>
              <a:rPr lang="en-US" sz="1400" dirty="0">
                <a:solidFill>
                  <a:srgbClr val="000000"/>
                </a:solidFill>
              </a:rPr>
              <a:t>Met with families prior to formal proceedings</a:t>
            </a:r>
          </a:p>
          <a:p>
            <a:pPr marL="857250" lvl="1" indent="-457200">
              <a:buFont typeface="Arial" panose="020B0604020202020204" pitchFamily="34" charset="0"/>
              <a:buChar char="•"/>
              <a:defRPr/>
            </a:pPr>
            <a:r>
              <a:rPr lang="en-US" sz="1400" dirty="0">
                <a:solidFill>
                  <a:srgbClr val="000000"/>
                </a:solidFill>
              </a:rPr>
              <a:t>Held group meetings with legal representatives</a:t>
            </a:r>
          </a:p>
          <a:p>
            <a:pPr marL="857250" lvl="1" indent="-457200">
              <a:buFont typeface="Arial" panose="020B0604020202020204" pitchFamily="34" charset="0"/>
              <a:buChar char="•"/>
              <a:defRPr/>
            </a:pPr>
            <a:endParaRPr lang="en-US" sz="1400" dirty="0">
              <a:solidFill>
                <a:srgbClr val="000000"/>
              </a:solidFill>
            </a:endParaRPr>
          </a:p>
          <a:p>
            <a:r>
              <a:rPr lang="en-US" sz="1400" dirty="0"/>
              <a:t>Constituents for an investigation of this scale of a casualty</a:t>
            </a:r>
          </a:p>
          <a:p>
            <a:pPr marL="636760" lvl="1" indent="-173662">
              <a:buFont typeface="Arial" panose="020B0604020202020204" pitchFamily="34" charset="0"/>
              <a:buChar char="•"/>
            </a:pPr>
            <a:r>
              <a:rPr lang="en-US" sz="1400" dirty="0"/>
              <a:t>Public</a:t>
            </a:r>
          </a:p>
          <a:p>
            <a:pPr marL="636760" lvl="1" indent="-173662">
              <a:buFont typeface="Arial" panose="020B0604020202020204" pitchFamily="34" charset="0"/>
              <a:buChar char="•"/>
            </a:pPr>
            <a:r>
              <a:rPr lang="en-US" sz="1400" dirty="0"/>
              <a:t>Industry</a:t>
            </a:r>
          </a:p>
          <a:p>
            <a:pPr marL="636760" lvl="1" indent="-173662">
              <a:buFont typeface="Arial" panose="020B0604020202020204" pitchFamily="34" charset="0"/>
              <a:buChar char="•"/>
            </a:pPr>
            <a:r>
              <a:rPr lang="en-US" sz="1400" dirty="0"/>
              <a:t>Survivors’ families</a:t>
            </a:r>
          </a:p>
          <a:p>
            <a:pPr marL="636760" lvl="1" indent="-173662">
              <a:buFont typeface="Arial" panose="020B0604020202020204" pitchFamily="34" charset="0"/>
              <a:buChar char="•"/>
            </a:pPr>
            <a:r>
              <a:rPr lang="en-US" sz="1400" dirty="0"/>
              <a:t>Congressional interest/oversight committees</a:t>
            </a:r>
          </a:p>
          <a:p>
            <a:r>
              <a:rPr lang="en-US" sz="1400" dirty="0"/>
              <a:t>Interaction with NTSB and parties-in-interest</a:t>
            </a:r>
          </a:p>
          <a:p>
            <a:r>
              <a:rPr lang="en-US" sz="1400" dirty="0"/>
              <a:t>Considerations with multiple parties-in-interest</a:t>
            </a:r>
          </a:p>
          <a:p>
            <a:endParaRPr lang="en-US" sz="1400" dirty="0"/>
          </a:p>
          <a:p>
            <a:endParaRPr lang="en-US" sz="1400" dirty="0"/>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11</a:t>
            </a:fld>
            <a:endParaRPr lang="en-US"/>
          </a:p>
        </p:txBody>
      </p:sp>
    </p:spTree>
    <p:extLst>
      <p:ext uri="{BB962C8B-B14F-4D97-AF65-F5344CB8AC3E}">
        <p14:creationId xmlns:p14="http://schemas.microsoft.com/office/powerpoint/2010/main" val="101454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5138" y="427038"/>
            <a:ext cx="3451225" cy="2589212"/>
          </a:xfrm>
        </p:spPr>
      </p:sp>
      <p:sp>
        <p:nvSpPr>
          <p:cNvPr id="3" name="Notes Placeholder 2"/>
          <p:cNvSpPr>
            <a:spLocks noGrp="1"/>
          </p:cNvSpPr>
          <p:nvPr>
            <p:ph type="body" idx="1"/>
          </p:nvPr>
        </p:nvSpPr>
        <p:spPr>
          <a:xfrm>
            <a:off x="362744" y="3170237"/>
            <a:ext cx="6324600" cy="5638800"/>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a:t>MIKE HOLT</a:t>
            </a:r>
            <a:r>
              <a:rPr lang="en-US" sz="1400" dirty="0"/>
              <a:t>: Filling the tool box &amp; Coordinating the external Legal Team</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a:t>	Guiding the internal Corporate Team</a:t>
            </a:r>
          </a:p>
          <a:p>
            <a:endParaRPr lang="en-US" sz="1400" dirty="0"/>
          </a:p>
          <a:p>
            <a:pPr marL="179560" lvl="0" indent="-173662">
              <a:buFont typeface="Arial" panose="020B0604020202020204" pitchFamily="34" charset="0"/>
              <a:buChar char="•"/>
            </a:pPr>
            <a:r>
              <a:rPr lang="en-US" dirty="0"/>
              <a:t>Populating &amp; developing the legal team for multiple fronts – how done?</a:t>
            </a:r>
          </a:p>
          <a:p>
            <a:pPr marL="642657" lvl="1" indent="-173662">
              <a:buFont typeface="Arial" panose="020B0604020202020204" pitchFamily="34" charset="0"/>
              <a:buChar char="•"/>
            </a:pPr>
            <a:r>
              <a:rPr lang="en-US" dirty="0"/>
              <a:t>USCG &amp; NTSB team </a:t>
            </a:r>
          </a:p>
          <a:p>
            <a:pPr marL="1105755" lvl="2" indent="-173662">
              <a:buFont typeface="Arial" panose="020B0604020202020204" pitchFamily="34" charset="0"/>
              <a:buChar char="•"/>
            </a:pPr>
            <a:r>
              <a:rPr lang="en-US" dirty="0"/>
              <a:t>USCG MBI</a:t>
            </a:r>
          </a:p>
          <a:p>
            <a:pPr marL="1105755" lvl="2" indent="-173662">
              <a:buFont typeface="Arial" panose="020B0604020202020204" pitchFamily="34" charset="0"/>
              <a:buChar char="•"/>
            </a:pPr>
            <a:r>
              <a:rPr lang="en-US" dirty="0"/>
              <a:t>NTSB Investigation</a:t>
            </a:r>
          </a:p>
          <a:p>
            <a:pPr marL="1568853" lvl="3" indent="-173662">
              <a:buFont typeface="Arial" panose="020B0604020202020204" pitchFamily="34" charset="0"/>
              <a:buChar char="•"/>
            </a:pPr>
            <a:r>
              <a:rPr lang="en-US" dirty="0"/>
              <a:t>Selecting the Party Representative to NTSB</a:t>
            </a:r>
          </a:p>
          <a:p>
            <a:pPr marL="642657" lvl="1" indent="-173662">
              <a:buFont typeface="Arial" panose="020B0604020202020204" pitchFamily="34" charset="0"/>
              <a:buChar char="•"/>
            </a:pPr>
            <a:r>
              <a:rPr lang="en-US" dirty="0"/>
              <a:t>Responding to Congressional inquiries</a:t>
            </a:r>
          </a:p>
          <a:p>
            <a:pPr marL="642657" lvl="1" indent="-173662">
              <a:buFont typeface="Arial" panose="020B0604020202020204" pitchFamily="34" charset="0"/>
              <a:buChar char="•"/>
            </a:pPr>
            <a:r>
              <a:rPr lang="en-US" dirty="0"/>
              <a:t>Civil Litigation</a:t>
            </a:r>
          </a:p>
          <a:p>
            <a:pPr marL="642657" lvl="1" indent="-173662">
              <a:buFont typeface="Arial" panose="020B0604020202020204" pitchFamily="34" charset="0"/>
              <a:buChar char="•"/>
            </a:pPr>
            <a:r>
              <a:rPr lang="en-US" dirty="0"/>
              <a:t>Witness Prep</a:t>
            </a:r>
          </a:p>
          <a:p>
            <a:pPr marL="1099857" lvl="2" indent="-173662">
              <a:buFont typeface="Arial" panose="020B0604020202020204" pitchFamily="34" charset="0"/>
              <a:buChar char="•"/>
            </a:pPr>
            <a:r>
              <a:rPr lang="en-US" dirty="0"/>
              <a:t>Limitation Action</a:t>
            </a:r>
          </a:p>
          <a:p>
            <a:pPr marL="1099857" lvl="2" indent="-173662">
              <a:buFont typeface="Arial" panose="020B0604020202020204" pitchFamily="34" charset="0"/>
              <a:buChar char="•"/>
            </a:pPr>
            <a:r>
              <a:rPr lang="en-US" dirty="0"/>
              <a:t>Cargo Claims</a:t>
            </a:r>
          </a:p>
          <a:p>
            <a:pPr marL="1099857" lvl="2" indent="-173662">
              <a:buFont typeface="Arial" panose="020B0604020202020204" pitchFamily="34" charset="0"/>
              <a:buChar char="•"/>
            </a:pPr>
            <a:r>
              <a:rPr lang="en-US" dirty="0"/>
              <a:t>Wrongful Death Claims</a:t>
            </a:r>
          </a:p>
          <a:p>
            <a:pPr marL="642657" lvl="1" indent="-173662">
              <a:buFont typeface="Arial" panose="020B0604020202020204" pitchFamily="34" charset="0"/>
              <a:buChar char="•"/>
            </a:pPr>
            <a:r>
              <a:rPr lang="en-US" dirty="0"/>
              <a:t>Communication</a:t>
            </a:r>
          </a:p>
          <a:p>
            <a:pPr marL="1105755" lvl="2" indent="-173662">
              <a:buFont typeface="Arial" panose="020B0604020202020204" pitchFamily="34" charset="0"/>
              <a:buChar char="•"/>
            </a:pPr>
            <a:r>
              <a:rPr lang="en-US" dirty="0"/>
              <a:t>Weekly conference calls</a:t>
            </a:r>
          </a:p>
          <a:p>
            <a:pPr marL="1105755" lvl="2" indent="-173662">
              <a:buFont typeface="Arial" panose="020B0604020202020204" pitchFamily="34" charset="0"/>
              <a:buChar char="•"/>
            </a:pPr>
            <a:r>
              <a:rPr lang="en-US" dirty="0"/>
              <a:t>In person meetings</a:t>
            </a:r>
          </a:p>
          <a:p>
            <a:pPr marL="1105755" lvl="2" indent="-173662">
              <a:buFont typeface="Arial" panose="020B0604020202020204" pitchFamily="34" charset="0"/>
              <a:buChar char="•"/>
            </a:pPr>
            <a:r>
              <a:rPr lang="en-US" dirty="0"/>
              <a:t>“Transparency, Teamwork &amp; Communication”</a:t>
            </a:r>
          </a:p>
          <a:p>
            <a:pPr marL="636760" lvl="1" indent="-173662">
              <a:buFont typeface="Arial" panose="020B0604020202020204" pitchFamily="34" charset="0"/>
              <a:buChar char="•"/>
              <a:defRPr/>
            </a:pPr>
            <a:r>
              <a:rPr lang="en-US" dirty="0"/>
              <a:t>Information Management</a:t>
            </a:r>
          </a:p>
          <a:p>
            <a:pPr marL="636760" lvl="1" indent="-173662">
              <a:buFont typeface="Arial" panose="020B0604020202020204" pitchFamily="34" charset="0"/>
              <a:buChar char="•"/>
            </a:pPr>
            <a:endParaRPr lang="en-US" dirty="0"/>
          </a:p>
          <a:p>
            <a:pPr marL="179560" indent="-173662">
              <a:buFont typeface="Arial" panose="020B0604020202020204" pitchFamily="34" charset="0"/>
              <a:buChar char="•"/>
            </a:pPr>
            <a:r>
              <a:rPr lang="en-US" dirty="0"/>
              <a:t>From a general corporate view, need to assemble the broader response team as well:</a:t>
            </a:r>
          </a:p>
          <a:p>
            <a:pPr marL="628650" lvl="1" indent="-171450">
              <a:buFont typeface="Arial" pitchFamily="34" charset="0"/>
              <a:buChar char="•"/>
            </a:pPr>
            <a:r>
              <a:rPr lang="en-US" dirty="0"/>
              <a:t>Operational Response (Rapid Response, Salvage/Tow) –</a:t>
            </a:r>
          </a:p>
          <a:p>
            <a:pPr marL="628650" lvl="1" indent="-171450">
              <a:buFont typeface="Arial" pitchFamily="34" charset="0"/>
              <a:buChar char="•"/>
            </a:pPr>
            <a:r>
              <a:rPr lang="en-US" dirty="0"/>
              <a:t>Emergency Response Plan</a:t>
            </a:r>
          </a:p>
          <a:p>
            <a:pPr marL="628650" lvl="1" indent="-171450">
              <a:buFont typeface="Arial" pitchFamily="34" charset="0"/>
              <a:buChar char="•"/>
            </a:pPr>
            <a:r>
              <a:rPr lang="en-US" dirty="0"/>
              <a:t>Legal</a:t>
            </a:r>
          </a:p>
          <a:p>
            <a:pPr marL="628650" lvl="1" indent="-171450">
              <a:buFont typeface="Arial" pitchFamily="34" charset="0"/>
              <a:buChar char="•"/>
            </a:pPr>
            <a:r>
              <a:rPr lang="en-US" dirty="0"/>
              <a:t>Media</a:t>
            </a:r>
          </a:p>
          <a:p>
            <a:pPr marL="628650" lvl="1" indent="-171450">
              <a:buFont typeface="Arial" pitchFamily="34" charset="0"/>
              <a:buChar char="•"/>
            </a:pPr>
            <a:r>
              <a:rPr lang="en-US" dirty="0"/>
              <a:t>Unions (</a:t>
            </a:r>
            <a:r>
              <a:rPr lang="en-US" dirty="0" err="1"/>
              <a:t>SIU</a:t>
            </a:r>
            <a:r>
              <a:rPr lang="en-US" dirty="0"/>
              <a:t>/</a:t>
            </a:r>
            <a:r>
              <a:rPr lang="en-US" dirty="0" err="1"/>
              <a:t>AMO</a:t>
            </a:r>
            <a:r>
              <a:rPr lang="en-US" dirty="0"/>
              <a:t>)</a:t>
            </a:r>
          </a:p>
          <a:p>
            <a:pPr marL="628650" lvl="1" indent="-171450">
              <a:buFont typeface="Arial" pitchFamily="34" charset="0"/>
              <a:buChar char="•"/>
            </a:pPr>
            <a:r>
              <a:rPr lang="en-US" dirty="0"/>
              <a:t>Insurers</a:t>
            </a:r>
          </a:p>
          <a:p>
            <a:pPr marL="628650" lvl="1" indent="-171450">
              <a:buFont typeface="Arial" pitchFamily="34" charset="0"/>
              <a:buChar char="•"/>
            </a:pPr>
            <a:r>
              <a:rPr lang="en-US" dirty="0"/>
              <a:t>Internal (e.g. Party Representative, Subject Matter Experts, etc.)</a:t>
            </a:r>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12</a:t>
            </a:fld>
            <a:endParaRPr lang="en-US" dirty="0"/>
          </a:p>
        </p:txBody>
      </p:sp>
    </p:spTree>
    <p:extLst>
      <p:ext uri="{BB962C8B-B14F-4D97-AF65-F5344CB8AC3E}">
        <p14:creationId xmlns:p14="http://schemas.microsoft.com/office/powerpoint/2010/main" val="177384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3738" y="274638"/>
            <a:ext cx="3148012" cy="2362200"/>
          </a:xfrm>
        </p:spPr>
      </p:sp>
      <p:sp>
        <p:nvSpPr>
          <p:cNvPr id="3" name="Notes Placeholder 2"/>
          <p:cNvSpPr>
            <a:spLocks noGrp="1"/>
          </p:cNvSpPr>
          <p:nvPr>
            <p:ph type="body" idx="1"/>
          </p:nvPr>
        </p:nvSpPr>
        <p:spPr>
          <a:xfrm>
            <a:off x="362744" y="2713037"/>
            <a:ext cx="6324600" cy="6019800"/>
          </a:xfrm>
        </p:spPr>
        <p:txBody>
          <a:bodyPr/>
          <a:lstStyle/>
          <a:p>
            <a:r>
              <a:rPr lang="en-US" sz="2400" b="1" kern="1200" dirty="0">
                <a:solidFill>
                  <a:schemeClr val="tx1"/>
                </a:solidFill>
                <a:effectLst/>
              </a:rPr>
              <a:t>The Issues</a:t>
            </a:r>
          </a:p>
          <a:p>
            <a:endParaRPr lang="en-US" sz="1400" b="1" kern="1200" dirty="0">
              <a:solidFill>
                <a:schemeClr val="tx1"/>
              </a:solidFill>
              <a:effectLst/>
            </a:endParaRPr>
          </a:p>
          <a:p>
            <a:r>
              <a:rPr lang="en-US" sz="1400" b="1" kern="1200" dirty="0">
                <a:solidFill>
                  <a:schemeClr val="tx1"/>
                </a:solidFill>
                <a:effectLst/>
              </a:rPr>
              <a:t>JERRY HAMILTON</a:t>
            </a:r>
          </a:p>
          <a:p>
            <a:r>
              <a:rPr lang="en-US" sz="1400" dirty="0"/>
              <a:t>Legal Issues</a:t>
            </a:r>
          </a:p>
          <a:p>
            <a:pPr marL="642657" lvl="1" indent="-173662">
              <a:buFont typeface="Arial" pitchFamily="34" charset="0"/>
              <a:buChar char="•"/>
            </a:pPr>
            <a:r>
              <a:rPr lang="en-US" sz="1400" dirty="0"/>
              <a:t>Summary of Civil Litigation</a:t>
            </a:r>
          </a:p>
          <a:p>
            <a:pPr marL="1099857" lvl="2" indent="-173662">
              <a:buFont typeface="Arial" pitchFamily="34" charset="0"/>
              <a:buChar char="•"/>
            </a:pPr>
            <a:r>
              <a:rPr lang="en-US" sz="1400" dirty="0"/>
              <a:t>33 Claims from 33 Crew; 600+ cargo claims filed</a:t>
            </a:r>
          </a:p>
          <a:p>
            <a:pPr marL="1099857" lvl="2" indent="-173662">
              <a:buFont typeface="Arial" pitchFamily="34" charset="0"/>
              <a:buChar char="•"/>
            </a:pPr>
            <a:r>
              <a:rPr lang="en-US" sz="1400" dirty="0"/>
              <a:t> Limitation of Liability Action - October 30, 2015</a:t>
            </a:r>
          </a:p>
          <a:p>
            <a:pPr marL="1099857" lvl="2" indent="-173662">
              <a:buFont typeface="Arial" pitchFamily="34" charset="0"/>
              <a:buChar char="•"/>
            </a:pPr>
            <a:r>
              <a:rPr lang="en-US" sz="1400" dirty="0"/>
              <a:t> Mediations</a:t>
            </a:r>
          </a:p>
          <a:p>
            <a:pPr marL="1099857" lvl="2" indent="-173662">
              <a:buFont typeface="Arial" pitchFamily="34" charset="0"/>
              <a:buChar char="•"/>
            </a:pPr>
            <a:r>
              <a:rPr lang="en-US" sz="1400" dirty="0"/>
              <a:t> </a:t>
            </a:r>
            <a:r>
              <a:rPr lang="en-US" sz="1400" dirty="0" err="1"/>
              <a:t>TSI</a:t>
            </a:r>
            <a:r>
              <a:rPr lang="en-US" sz="1400" dirty="0"/>
              <a:t> &amp; </a:t>
            </a:r>
            <a:r>
              <a:rPr lang="en-US" sz="1400" dirty="0" err="1"/>
              <a:t>TMPR</a:t>
            </a:r>
            <a:r>
              <a:rPr lang="en-US" sz="1400" dirty="0"/>
              <a:t> Presidents participated in mediations</a:t>
            </a:r>
          </a:p>
          <a:p>
            <a:pPr marL="1099857" lvl="2" indent="-173662">
              <a:buFont typeface="Arial" pitchFamily="34" charset="0"/>
              <a:buChar char="•"/>
            </a:pPr>
            <a:r>
              <a:rPr lang="en-US" sz="1400" dirty="0"/>
              <a:t> All wrongful death claims settled by April 12, 2017</a:t>
            </a:r>
          </a:p>
          <a:p>
            <a:pPr marL="1099857" lvl="2" indent="-173662">
              <a:buFont typeface="Arial" pitchFamily="34" charset="0"/>
              <a:buChar char="•"/>
            </a:pPr>
            <a:r>
              <a:rPr lang="en-US" sz="1400" dirty="0"/>
              <a:t> All cargo claims settled by July 11, 2017</a:t>
            </a:r>
            <a:endParaRPr lang="en-US" sz="1400" strike="sngStrike" dirty="0"/>
          </a:p>
          <a:p>
            <a:pPr marL="628650" lvl="1" indent="-171450">
              <a:buFont typeface="Arial" pitchFamily="34" charset="0"/>
              <a:buChar char="•"/>
            </a:pPr>
            <a:r>
              <a:rPr lang="en-US" sz="1400" dirty="0"/>
              <a:t>Claimant’s Motions to Modify Injunctions / Stay Order</a:t>
            </a:r>
          </a:p>
          <a:p>
            <a:pPr marL="628650" lvl="1" indent="-171450">
              <a:buFont typeface="Arial" pitchFamily="34" charset="0"/>
              <a:buChar char="•"/>
            </a:pPr>
            <a:r>
              <a:rPr lang="en-US" sz="1400" dirty="0" err="1"/>
              <a:t>Privity</a:t>
            </a:r>
            <a:r>
              <a:rPr lang="en-US" sz="1400" dirty="0"/>
              <a:t> &amp; Knowledge of the Owner vs. Captain’s Defense</a:t>
            </a:r>
          </a:p>
          <a:p>
            <a:pPr marL="628650" lvl="1" indent="-171450">
              <a:buFont typeface="Arial" pitchFamily="34" charset="0"/>
              <a:buChar char="•"/>
            </a:pPr>
            <a:r>
              <a:rPr lang="en-US" sz="1400" dirty="0"/>
              <a:t>Demands of Concurrent </a:t>
            </a:r>
            <a:r>
              <a:rPr lang="en-US" sz="1400" dirty="0" err="1"/>
              <a:t>USCCG</a:t>
            </a:r>
            <a:r>
              <a:rPr lang="en-US" sz="1400" dirty="0"/>
              <a:t> &amp; NTSB Investigations &amp; civil litigation</a:t>
            </a:r>
          </a:p>
          <a:p>
            <a:pPr marL="642657" lvl="1" indent="-173662">
              <a:buFont typeface="Arial" pitchFamily="34" charset="0"/>
              <a:buChar char="•"/>
            </a:pPr>
            <a:r>
              <a:rPr lang="en-US" sz="1400" dirty="0"/>
              <a:t>Management as potential witnesses in the investigations </a:t>
            </a:r>
          </a:p>
          <a:p>
            <a:pPr marL="642657" lvl="1" indent="-173662">
              <a:buFont typeface="Arial" pitchFamily="34" charset="0"/>
              <a:buChar char="•"/>
            </a:pPr>
            <a:r>
              <a:rPr lang="en-US" sz="1400" dirty="0"/>
              <a:t>Meeting the information demands of subpoenas and discovery, while maintaining the business</a:t>
            </a:r>
          </a:p>
          <a:p>
            <a:pPr marL="642657" lvl="1" indent="-173662">
              <a:buFont typeface="Arial" pitchFamily="34" charset="0"/>
              <a:buChar char="•"/>
            </a:pPr>
            <a:r>
              <a:rPr lang="en-US" sz="1400" strike="sngStrike" dirty="0"/>
              <a:t>Finding the VDR—impact on investigation &amp; litigation</a:t>
            </a:r>
            <a:r>
              <a:rPr lang="en-US" sz="1400" dirty="0"/>
              <a:t> [will be covered on next slide]</a:t>
            </a:r>
          </a:p>
          <a:p>
            <a:pPr marL="642657" lvl="1" indent="-173662">
              <a:buFont typeface="Arial" pitchFamily="34" charset="0"/>
              <a:buChar char="•"/>
            </a:pPr>
            <a:endParaRPr lang="en-US" sz="1400" dirty="0"/>
          </a:p>
          <a:p>
            <a:r>
              <a:rPr lang="en-US" sz="1400" b="1" dirty="0"/>
              <a:t>ALLAN KELLEY</a:t>
            </a:r>
          </a:p>
          <a:p>
            <a:pPr marL="171450" lvl="0" indent="-171450">
              <a:buFont typeface="Arial" pitchFamily="34" charset="0"/>
              <a:buChar char="•"/>
            </a:pPr>
            <a:r>
              <a:rPr lang="en-US" sz="1400" dirty="0"/>
              <a:t>Cargo Claims </a:t>
            </a:r>
          </a:p>
          <a:p>
            <a:pPr marL="628650" lvl="1" indent="-171450">
              <a:buFont typeface="Arial" pitchFamily="34" charset="0"/>
              <a:buChar char="•"/>
            </a:pPr>
            <a:r>
              <a:rPr lang="en-US" sz="1400" dirty="0"/>
              <a:t>600+ Cargo claims</a:t>
            </a:r>
          </a:p>
          <a:p>
            <a:pPr marL="628650" lvl="1" indent="-171450">
              <a:buFont typeface="Arial" pitchFamily="34" charset="0"/>
              <a:buChar char="•"/>
            </a:pPr>
            <a:r>
              <a:rPr lang="en-US" sz="1400" dirty="0"/>
              <a:t>Specific issues regarding cargo claims</a:t>
            </a:r>
          </a:p>
          <a:p>
            <a:pPr marL="628650" lvl="1" indent="-171450">
              <a:buFont typeface="Arial" pitchFamily="34" charset="0"/>
              <a:buChar char="•"/>
            </a:pPr>
            <a:r>
              <a:rPr lang="en-US" sz="1400" dirty="0"/>
              <a:t>Specific challenges regarding cargo claims</a:t>
            </a:r>
          </a:p>
          <a:p>
            <a:pPr marL="628650" lvl="1" indent="-171450">
              <a:buFont typeface="Arial" pitchFamily="34" charset="0"/>
              <a:buChar char="•"/>
            </a:pPr>
            <a:r>
              <a:rPr lang="en-US" sz="1400" dirty="0"/>
              <a:t>Settlement negotiations</a:t>
            </a:r>
          </a:p>
          <a:p>
            <a:pPr marL="628650" lvl="1" indent="-171450">
              <a:buFont typeface="Arial" pitchFamily="34" charset="0"/>
              <a:buChar char="•"/>
            </a:pPr>
            <a:r>
              <a:rPr lang="en-US" sz="1400" dirty="0"/>
              <a:t>Cargo loading issues</a:t>
            </a:r>
          </a:p>
          <a:p>
            <a:pPr marL="11795"/>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13</a:t>
            </a:fld>
            <a:endParaRPr lang="en-US"/>
          </a:p>
        </p:txBody>
      </p:sp>
    </p:spTree>
    <p:extLst>
      <p:ext uri="{BB962C8B-B14F-4D97-AF65-F5344CB8AC3E}">
        <p14:creationId xmlns:p14="http://schemas.microsoft.com/office/powerpoint/2010/main" val="3787466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9938" y="503238"/>
            <a:ext cx="2843212" cy="2133600"/>
          </a:xfrm>
        </p:spPr>
      </p:sp>
      <p:sp>
        <p:nvSpPr>
          <p:cNvPr id="3" name="Notes Placeholder 2"/>
          <p:cNvSpPr>
            <a:spLocks noGrp="1"/>
          </p:cNvSpPr>
          <p:nvPr>
            <p:ph type="body" idx="1"/>
          </p:nvPr>
        </p:nvSpPr>
        <p:spPr>
          <a:xfrm>
            <a:off x="438944" y="3170237"/>
            <a:ext cx="6019800" cy="5562600"/>
          </a:xfrm>
        </p:spPr>
        <p:txBody>
          <a:bodyPr/>
          <a:lstStyle/>
          <a:p>
            <a:r>
              <a:rPr lang="en-US" sz="1400" b="1" dirty="0"/>
              <a:t>[</a:t>
            </a:r>
            <a:r>
              <a:rPr lang="en-US" sz="1400" b="1" u="sng" dirty="0"/>
              <a:t>HIDDEN SLIDE</a:t>
            </a:r>
            <a:r>
              <a:rPr lang="en-US" sz="1400" b="1" dirty="0"/>
              <a:t>]</a:t>
            </a:r>
          </a:p>
          <a:p>
            <a:endParaRPr lang="en-US" sz="1400" b="1" dirty="0"/>
          </a:p>
          <a:p>
            <a:r>
              <a:rPr lang="en-US" sz="1400" b="1" dirty="0"/>
              <a:t>JEFF  BRAY </a:t>
            </a:r>
          </a:p>
          <a:p>
            <a:pPr marL="171450" lvl="0" indent="-171450">
              <a:buFont typeface="Arial" pitchFamily="34" charset="0"/>
              <a:buChar char="•"/>
            </a:pPr>
            <a:r>
              <a:rPr lang="en-US" sz="1400" dirty="0"/>
              <a:t>Vessel Regulatory Framework</a:t>
            </a:r>
          </a:p>
          <a:p>
            <a:endParaRPr lang="en-US" sz="1400" dirty="0"/>
          </a:p>
          <a:p>
            <a:r>
              <a:rPr lang="en-US" sz="1400" b="1" dirty="0"/>
              <a:t>ALLAN KELLEY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t>National Hurricane Center – Weather Forecasting Details</a:t>
            </a:r>
          </a:p>
          <a:p>
            <a:pPr marL="171450" lvl="0" indent="-171450">
              <a:buFont typeface="Arial" pitchFamily="34" charset="0"/>
              <a:buChar char="•"/>
            </a:pPr>
            <a:r>
              <a:rPr lang="en-US" sz="1400" baseline="0" dirty="0" err="1"/>
              <a:t>AWT</a:t>
            </a:r>
            <a:r>
              <a:rPr lang="en-US" sz="1400" baseline="0" dirty="0"/>
              <a:t> Litigation</a:t>
            </a:r>
          </a:p>
          <a:p>
            <a:pPr marL="171450" lvl="0" indent="-171450">
              <a:buFont typeface="Arial" pitchFamily="34" charset="0"/>
              <a:buChar char="•"/>
            </a:pPr>
            <a:endParaRPr lang="en-US" sz="1400" baseline="0" dirty="0"/>
          </a:p>
          <a:p>
            <a:r>
              <a:rPr lang="en-US" sz="1400" b="1" dirty="0"/>
              <a:t>MIKE HOLT </a:t>
            </a:r>
          </a:p>
          <a:p>
            <a:pPr marL="171450" lvl="0" indent="-171450">
              <a:buFont typeface="Arial" pitchFamily="34" charset="0"/>
              <a:buChar char="•"/>
            </a:pPr>
            <a:r>
              <a:rPr lang="en-US" sz="1400" baseline="0" dirty="0"/>
              <a:t>Significant Post-Accident Actions</a:t>
            </a:r>
          </a:p>
          <a:p>
            <a:pPr marL="171450" lvl="0" indent="-171450">
              <a:buFont typeface="Arial" pitchFamily="34" charset="0"/>
              <a:buChar char="•"/>
            </a:pPr>
            <a:r>
              <a:rPr lang="en-US" sz="1400" baseline="0" dirty="0"/>
              <a:t>Settlement Strategy [Not on slide]</a:t>
            </a:r>
          </a:p>
          <a:p>
            <a:pPr marL="628650" lvl="1" indent="-171450">
              <a:buFont typeface="Arial" pitchFamily="34" charset="0"/>
              <a:buChar char="•"/>
            </a:pPr>
            <a:r>
              <a:rPr lang="en-US" sz="1400" dirty="0"/>
              <a:t>33 crew families</a:t>
            </a:r>
          </a:p>
          <a:p>
            <a:pPr marL="628650" lvl="1" indent="-171450">
              <a:buFont typeface="Arial" pitchFamily="34" charset="0"/>
              <a:buChar char="•"/>
            </a:pPr>
            <a:r>
              <a:rPr lang="en-US" sz="1400" dirty="0"/>
              <a:t>$500k for non-economic loss</a:t>
            </a:r>
          </a:p>
          <a:p>
            <a:pPr marL="171450" lvl="0" indent="-17145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14</a:t>
            </a:fld>
            <a:endParaRPr lang="en-US"/>
          </a:p>
        </p:txBody>
      </p:sp>
    </p:spTree>
    <p:extLst>
      <p:ext uri="{BB962C8B-B14F-4D97-AF65-F5344CB8AC3E}">
        <p14:creationId xmlns:p14="http://schemas.microsoft.com/office/powerpoint/2010/main" val="378746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963738" y="427038"/>
            <a:ext cx="3100387" cy="2325687"/>
          </a:xfrm>
          <a:ln/>
        </p:spPr>
      </p:sp>
      <p:sp>
        <p:nvSpPr>
          <p:cNvPr id="44035" name="Notes Placeholder 2"/>
          <p:cNvSpPr>
            <a:spLocks noGrp="1"/>
          </p:cNvSpPr>
          <p:nvPr>
            <p:ph type="body" idx="1"/>
          </p:nvPr>
        </p:nvSpPr>
        <p:spPr>
          <a:xfrm>
            <a:off x="667544" y="2865437"/>
            <a:ext cx="56388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err="1"/>
              <a:t>TPs</a:t>
            </a:r>
            <a:r>
              <a:rPr lang="en-US" altLang="en-US" sz="1400" dirty="0"/>
              <a:t>: </a:t>
            </a:r>
          </a:p>
          <a:p>
            <a:endParaRPr lang="en-US" altLang="en-US" sz="1400" dirty="0"/>
          </a:p>
          <a:p>
            <a:r>
              <a:rPr lang="en-US" altLang="en-US" sz="1400" b="1" dirty="0"/>
              <a:t>JEFF BRAY</a:t>
            </a:r>
          </a:p>
          <a:p>
            <a:pPr marL="285750" indent="-285750">
              <a:buFont typeface="Arial" pitchFamily="34" charset="0"/>
              <a:buChar char="•"/>
            </a:pPr>
            <a:r>
              <a:rPr lang="en-US" altLang="en-US" sz="1400" dirty="0"/>
              <a:t> The NTSB spent over $5M to fund three Navy and NOAA missions to locate and document the EL FARO wreckage and retrieve the </a:t>
            </a:r>
            <a:r>
              <a:rPr lang="en-US" altLang="en-US" sz="1400" dirty="0" err="1"/>
              <a:t>VDR</a:t>
            </a:r>
            <a:r>
              <a:rPr lang="en-US" altLang="en-US" sz="1400" dirty="0"/>
              <a:t>.  The </a:t>
            </a:r>
            <a:r>
              <a:rPr lang="en-US" altLang="en-US" sz="1400" dirty="0" err="1"/>
              <a:t>VDR</a:t>
            </a:r>
            <a:r>
              <a:rPr lang="en-US" altLang="en-US" sz="1400" dirty="0"/>
              <a:t> picture at the bottom left was taken by a </a:t>
            </a:r>
            <a:r>
              <a:rPr lang="en-US" altLang="en-US" sz="1400" dirty="0" err="1"/>
              <a:t>ROV</a:t>
            </a:r>
            <a:r>
              <a:rPr lang="en-US" altLang="en-US" sz="1400" dirty="0"/>
              <a:t> just prior to recovering the </a:t>
            </a:r>
            <a:r>
              <a:rPr lang="en-US" altLang="en-US" sz="1400" dirty="0" err="1"/>
              <a:t>VDR</a:t>
            </a:r>
            <a:r>
              <a:rPr lang="en-US" altLang="en-US" sz="1400" dirty="0"/>
              <a:t> about 450 meters from the main EL FARO wreckage at a depth of 15,000-ft..  The </a:t>
            </a:r>
            <a:r>
              <a:rPr lang="en-US" altLang="en-US" sz="1400" dirty="0" err="1"/>
              <a:t>VDR</a:t>
            </a:r>
            <a:r>
              <a:rPr lang="en-US" altLang="en-US" sz="1400" dirty="0"/>
              <a:t> had broken off with the vessel’s mast, which was located during the second NOAA underwater search. </a:t>
            </a:r>
          </a:p>
          <a:p>
            <a:pPr marL="285750" indent="-285750">
              <a:buFont typeface="Arial" pitchFamily="34" charset="0"/>
              <a:buChar char="•"/>
            </a:pPr>
            <a:endParaRPr lang="en-US" altLang="en-US" sz="1400" dirty="0"/>
          </a:p>
          <a:p>
            <a:pPr marL="285750" indent="-285750">
              <a:buFont typeface="Arial" pitchFamily="34" charset="0"/>
              <a:buChar char="•"/>
            </a:pPr>
            <a:r>
              <a:rPr lang="en-US" altLang="en-US" sz="1400" dirty="0"/>
              <a:t> The pictures on the right show where the EL </a:t>
            </a:r>
            <a:r>
              <a:rPr lang="en-US" altLang="en-US" sz="1400" dirty="0" err="1"/>
              <a:t>FARO’s</a:t>
            </a:r>
            <a:r>
              <a:rPr lang="en-US" altLang="en-US" sz="1400" dirty="0"/>
              <a:t> fixed </a:t>
            </a:r>
            <a:r>
              <a:rPr lang="en-US" altLang="en-US" sz="1400" dirty="0" err="1"/>
              <a:t>VDR</a:t>
            </a:r>
            <a:r>
              <a:rPr lang="en-US" altLang="en-US" sz="1400" dirty="0"/>
              <a:t> was secured above the bridge.  EL </a:t>
            </a:r>
            <a:r>
              <a:rPr lang="en-US" altLang="en-US" sz="1400" dirty="0" err="1"/>
              <a:t>FARO’s</a:t>
            </a:r>
            <a:r>
              <a:rPr lang="en-US" altLang="en-US" sz="1400" dirty="0"/>
              <a:t> S-</a:t>
            </a:r>
            <a:r>
              <a:rPr lang="en-US" altLang="en-US" sz="1400" dirty="0" err="1"/>
              <a:t>VDR</a:t>
            </a:r>
            <a:r>
              <a:rPr lang="en-US" altLang="en-US" sz="1400" dirty="0"/>
              <a:t> was not designed to float free from the vessel.</a:t>
            </a:r>
          </a:p>
          <a:p>
            <a:pPr marL="285750" indent="-285750">
              <a:buFont typeface="Arial" pitchFamily="34" charset="0"/>
              <a:buChar char="•"/>
            </a:pPr>
            <a:endParaRPr lang="en-US" altLang="en-US" sz="1400" dirty="0"/>
          </a:p>
          <a:p>
            <a:pPr marL="285750" indent="-285750">
              <a:buFont typeface="Arial" pitchFamily="34" charset="0"/>
              <a:buChar char="•"/>
            </a:pPr>
            <a:r>
              <a:rPr lang="en-US" altLang="en-US" sz="1400" dirty="0"/>
              <a:t> The Simplified Voyage Data Recorder (S- </a:t>
            </a:r>
            <a:r>
              <a:rPr lang="en-US" altLang="en-US" sz="1400" dirty="0" err="1"/>
              <a:t>VDR</a:t>
            </a:r>
            <a:r>
              <a:rPr lang="en-US" altLang="en-US" sz="1400" dirty="0"/>
              <a:t>) proved vital to the NTSB and CG investigations including 26-hours of bridge audio that was used to produce a 508 page transcript – the longest in NTSB history for any mode of transportation.  Other types of parametric data were also obtained including thousands of radar screen shots.</a:t>
            </a:r>
          </a:p>
          <a:p>
            <a:pPr marL="285750" indent="-285750">
              <a:buFont typeface="Arial" pitchFamily="34" charset="0"/>
              <a:buChar char="•"/>
            </a:pPr>
            <a:endParaRPr lang="en-US" altLang="en-US" sz="1400" dirty="0"/>
          </a:p>
          <a:p>
            <a:pPr marL="285750" indent="-285750">
              <a:buFont typeface="Arial" pitchFamily="34" charset="0"/>
              <a:buChar char="•"/>
            </a:pPr>
            <a:r>
              <a:rPr lang="en-US" altLang="en-US" sz="1400" dirty="0"/>
              <a:t> Newer </a:t>
            </a:r>
            <a:r>
              <a:rPr lang="en-US" altLang="en-US" sz="1400" dirty="0" err="1"/>
              <a:t>VDR</a:t>
            </a:r>
            <a:r>
              <a:rPr lang="en-US" altLang="en-US" sz="1400" dirty="0"/>
              <a:t> models could have provided even more data and they are also designed to float free and double as a back-up </a:t>
            </a:r>
            <a:r>
              <a:rPr lang="en-US" altLang="en-US" sz="1400" dirty="0" err="1"/>
              <a:t>EPIRB</a:t>
            </a:r>
            <a:r>
              <a:rPr lang="en-US" altLang="en-US" sz="1400" dirty="0"/>
              <a:t>.  </a:t>
            </a:r>
          </a:p>
          <a:p>
            <a:pPr>
              <a:buFontTx/>
              <a:buChar char="•"/>
            </a:pPr>
            <a:endParaRPr lang="en-US" altLang="en-US" sz="1400" dirty="0"/>
          </a:p>
          <a:p>
            <a:r>
              <a:rPr lang="en-US" altLang="en-US" sz="1400" b="1" dirty="0"/>
              <a:t>JERRY HAMILTON</a:t>
            </a:r>
          </a:p>
          <a:p>
            <a:pPr marL="285750" indent="-285750">
              <a:buFont typeface="Arial" pitchFamily="34" charset="0"/>
              <a:buChar char="•"/>
            </a:pPr>
            <a:r>
              <a:rPr lang="en-US" altLang="en-US" sz="1400" dirty="0"/>
              <a:t>Legal Issues related to the VDR</a:t>
            </a:r>
          </a:p>
        </p:txBody>
      </p:sp>
      <p:sp>
        <p:nvSpPr>
          <p:cNvPr id="4" name="Slide Number Placeholder 3"/>
          <p:cNvSpPr>
            <a:spLocks noGrp="1"/>
          </p:cNvSpPr>
          <p:nvPr>
            <p:ph type="sldNum" sz="quarter" idx="5"/>
          </p:nvPr>
        </p:nvSpPr>
        <p:spPr/>
        <p:txBody>
          <a:bodyPr/>
          <a:lstStyle>
            <a:lvl1pPr defTabSz="9429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42975"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42975"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42975"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42975"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3CEE581-57A9-4910-BCAD-D9194CE27800}" type="slidenum">
              <a:rPr lang="en-US" altLang="en-US" sz="1200"/>
              <a:pPr eaLnBrk="1" hangingPunct="1"/>
              <a:t>15</a:t>
            </a:fld>
            <a:endParaRPr lang="en-US" altLang="en-US" sz="1200"/>
          </a:p>
        </p:txBody>
      </p:sp>
    </p:spTree>
    <p:extLst>
      <p:ext uri="{BB962C8B-B14F-4D97-AF65-F5344CB8AC3E}">
        <p14:creationId xmlns:p14="http://schemas.microsoft.com/office/powerpoint/2010/main" val="104741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350838"/>
            <a:ext cx="3303587" cy="2478087"/>
          </a:xfrm>
        </p:spPr>
      </p:sp>
      <p:sp>
        <p:nvSpPr>
          <p:cNvPr id="3" name="Notes Placeholder 2"/>
          <p:cNvSpPr>
            <a:spLocks noGrp="1"/>
          </p:cNvSpPr>
          <p:nvPr>
            <p:ph type="body" idx="1"/>
          </p:nvPr>
        </p:nvSpPr>
        <p:spPr>
          <a:xfrm>
            <a:off x="515144" y="3094037"/>
            <a:ext cx="5579110" cy="4156234"/>
          </a:xfrm>
        </p:spPr>
        <p:txBody>
          <a:bodyPr/>
          <a:lstStyle/>
          <a:p>
            <a:endParaRPr lang="en-US" dirty="0"/>
          </a:p>
          <a:p>
            <a:r>
              <a:rPr lang="en-US" sz="1400" b="1" dirty="0"/>
              <a:t>JEFF  BRAY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t>Determining</a:t>
            </a:r>
            <a:r>
              <a:rPr lang="en-US" sz="1400" baseline="0" dirty="0"/>
              <a:t> the cause</a:t>
            </a:r>
          </a:p>
          <a:p>
            <a:pPr marL="171450" lvl="0" indent="-171450">
              <a:buFont typeface="Arial" pitchFamily="34" charset="0"/>
              <a:buChar char="•"/>
            </a:pPr>
            <a:r>
              <a:rPr lang="en-US" sz="1400" dirty="0"/>
              <a:t>The game changer: Impact of finding the VDR (see next page)</a:t>
            </a:r>
          </a:p>
          <a:p>
            <a:endParaRPr lang="en-US" baseline="0" dirty="0"/>
          </a:p>
          <a:p>
            <a:pPr marL="628650" lvl="1" indent="-171450">
              <a:buFont typeface="Arial" pitchFamily="34" charset="0"/>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16</a:t>
            </a:fld>
            <a:endParaRPr lang="en-US"/>
          </a:p>
        </p:txBody>
      </p:sp>
    </p:spTree>
    <p:extLst>
      <p:ext uri="{BB962C8B-B14F-4D97-AF65-F5344CB8AC3E}">
        <p14:creationId xmlns:p14="http://schemas.microsoft.com/office/powerpoint/2010/main" val="378746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3738" y="503238"/>
            <a:ext cx="3074987" cy="2306637"/>
          </a:xfrm>
        </p:spPr>
      </p:sp>
      <p:sp>
        <p:nvSpPr>
          <p:cNvPr id="3" name="Notes Placeholder 2"/>
          <p:cNvSpPr>
            <a:spLocks noGrp="1"/>
          </p:cNvSpPr>
          <p:nvPr>
            <p:ph type="body" idx="1"/>
          </p:nvPr>
        </p:nvSpPr>
        <p:spPr>
          <a:xfrm>
            <a:off x="667544" y="3475037"/>
            <a:ext cx="5579110" cy="4156234"/>
          </a:xfrm>
        </p:spPr>
        <p:txBody>
          <a:bodyPr/>
          <a:lstStyle/>
          <a:p>
            <a:r>
              <a:rPr lang="en-US" sz="1400" b="1" dirty="0"/>
              <a:t>Mike Holt</a:t>
            </a:r>
          </a:p>
          <a:p>
            <a:r>
              <a:rPr lang="en-US" sz="1400" dirty="0"/>
              <a:t>Remarks on:</a:t>
            </a:r>
          </a:p>
          <a:p>
            <a:pPr marL="285750" indent="-285750">
              <a:buFont typeface="Arial" pitchFamily="34" charset="0"/>
              <a:buChar char="•"/>
            </a:pPr>
            <a:r>
              <a:rPr lang="en-US" sz="1400" dirty="0"/>
              <a:t>Focus on families</a:t>
            </a:r>
          </a:p>
          <a:p>
            <a:pPr marL="285750" indent="-285750">
              <a:buFont typeface="Arial" pitchFamily="34" charset="0"/>
              <a:buChar char="•"/>
            </a:pPr>
            <a:r>
              <a:rPr lang="en-US" sz="1400" dirty="0"/>
              <a:t>Assemble the Team</a:t>
            </a:r>
          </a:p>
          <a:p>
            <a:endParaRPr lang="en-US" sz="1400" dirty="0"/>
          </a:p>
          <a:p>
            <a:pPr marL="0" indent="0">
              <a:buFont typeface="Arial" pitchFamily="34" charset="0"/>
              <a:buNone/>
            </a:pPr>
            <a:r>
              <a:rPr lang="en-US" sz="1400" b="1" dirty="0"/>
              <a:t>Jeff</a:t>
            </a:r>
            <a:r>
              <a:rPr lang="en-US" sz="1400" b="1" baseline="0" dirty="0"/>
              <a:t> Bray </a:t>
            </a:r>
          </a:p>
          <a:p>
            <a:r>
              <a:rPr lang="en-US" sz="1400" baseline="0" dirty="0"/>
              <a:t>Remarks on:</a:t>
            </a:r>
          </a:p>
          <a:p>
            <a:pPr marL="285750" indent="-285750">
              <a:buFont typeface="Arial" pitchFamily="34" charset="0"/>
              <a:buChar char="•"/>
            </a:pPr>
            <a:r>
              <a:rPr lang="en-US" sz="1400" dirty="0"/>
              <a:t>Watertight integrity</a:t>
            </a:r>
          </a:p>
          <a:p>
            <a:pPr marL="285750" indent="-285750">
              <a:buFont typeface="Arial" pitchFamily="34" charset="0"/>
              <a:buChar char="•"/>
            </a:pPr>
            <a:r>
              <a:rPr lang="en-US" sz="1400" baseline="0" dirty="0"/>
              <a:t>Stability</a:t>
            </a:r>
          </a:p>
          <a:p>
            <a:pPr marL="285750" indent="-285750">
              <a:buFont typeface="Arial" pitchFamily="34" charset="0"/>
              <a:buChar char="•"/>
            </a:pPr>
            <a:r>
              <a:rPr lang="en-US" sz="1400" dirty="0"/>
              <a:t>General </a:t>
            </a:r>
            <a:r>
              <a:rPr lang="en-US" sz="1400" dirty="0" err="1"/>
              <a:t>ACP</a:t>
            </a:r>
            <a:r>
              <a:rPr lang="en-US" sz="1400" dirty="0"/>
              <a:t> issues</a:t>
            </a:r>
          </a:p>
          <a:p>
            <a:pPr marL="285750" indent="-285750">
              <a:buFont typeface="Arial" pitchFamily="34" charset="0"/>
              <a:buChar char="•"/>
            </a:pPr>
            <a:r>
              <a:rPr lang="en-US" sz="1400" baseline="0" dirty="0"/>
              <a:t>Third</a:t>
            </a:r>
            <a:r>
              <a:rPr lang="en-US" sz="1400" dirty="0"/>
              <a:t> party oversight</a:t>
            </a:r>
            <a:endParaRPr lang="en-US" sz="1400" baseline="0" dirty="0"/>
          </a:p>
          <a:p>
            <a:pPr marL="285750" indent="-285750">
              <a:buFont typeface="Arial" pitchFamily="34" charset="0"/>
              <a:buChar char="•"/>
            </a:pPr>
            <a:endParaRPr lang="en-US" sz="1400" dirty="0"/>
          </a:p>
        </p:txBody>
      </p:sp>
      <p:sp>
        <p:nvSpPr>
          <p:cNvPr id="4" name="Slide Number Placeholder 3"/>
          <p:cNvSpPr>
            <a:spLocks noGrp="1"/>
          </p:cNvSpPr>
          <p:nvPr>
            <p:ph type="sldNum" sz="quarter" idx="10"/>
          </p:nvPr>
        </p:nvSpPr>
        <p:spPr/>
        <p:txBody>
          <a:bodyPr/>
          <a:lstStyle/>
          <a:p>
            <a:fld id="{59E54E2D-FDFB-45CC-9C7E-D1A3096283CB}" type="slidenum">
              <a:rPr lang="en-US" smtClean="0"/>
              <a:t>18</a:t>
            </a:fld>
            <a:endParaRPr lang="en-US"/>
          </a:p>
        </p:txBody>
      </p:sp>
    </p:spTree>
    <p:extLst>
      <p:ext uri="{BB962C8B-B14F-4D97-AF65-F5344CB8AC3E}">
        <p14:creationId xmlns:p14="http://schemas.microsoft.com/office/powerpoint/2010/main" val="338329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7538" y="579438"/>
            <a:ext cx="3100387" cy="2325687"/>
          </a:xfrm>
        </p:spPr>
      </p:sp>
      <p:sp>
        <p:nvSpPr>
          <p:cNvPr id="3" name="Notes Placeholder 2"/>
          <p:cNvSpPr>
            <a:spLocks noGrp="1"/>
          </p:cNvSpPr>
          <p:nvPr>
            <p:ph type="body" idx="1"/>
          </p:nvPr>
        </p:nvSpPr>
        <p:spPr>
          <a:xfrm>
            <a:off x="743744" y="3094037"/>
            <a:ext cx="5579110" cy="4156234"/>
          </a:xfrm>
        </p:spPr>
        <p:txBody>
          <a:bodyPr/>
          <a:lstStyle/>
          <a:p>
            <a:r>
              <a:rPr lang="en-US" sz="1400" b="1" cap="all" dirty="0"/>
              <a:t>Suggested</a:t>
            </a:r>
            <a:r>
              <a:rPr lang="en-US" sz="1400" b="1" cap="all" baseline="0" dirty="0"/>
              <a:t> Moderator Questions</a:t>
            </a:r>
          </a:p>
          <a:p>
            <a:pPr marL="636760" lvl="1" indent="-173662">
              <a:buFont typeface="Arial" panose="020B0604020202020204" pitchFamily="34" charset="0"/>
              <a:buChar char="•"/>
            </a:pPr>
            <a:r>
              <a:rPr lang="en-US" sz="1400" kern="1200" dirty="0">
                <a:solidFill>
                  <a:schemeClr val="tx1"/>
                </a:solidFill>
                <a:effectLst/>
              </a:rPr>
              <a:t>“Answer this question: ‘what I wasn’t expecting was . . .’”</a:t>
            </a:r>
            <a:endParaRPr lang="en-US" sz="1400" dirty="0"/>
          </a:p>
          <a:p>
            <a:pPr marL="636760" lvl="1" indent="-173662">
              <a:buFont typeface="Arial" panose="020B0604020202020204" pitchFamily="34" charset="0"/>
              <a:buChar char="•"/>
            </a:pPr>
            <a:r>
              <a:rPr lang="en-US" sz="1400" kern="1200" dirty="0">
                <a:solidFill>
                  <a:schemeClr val="tx1"/>
                </a:solidFill>
                <a:effectLst/>
              </a:rPr>
              <a:t>“How would the investigation and civil litigation have been affected if we didn’t find the VDR?”</a:t>
            </a:r>
            <a:endParaRPr lang="en-US" sz="1400" dirty="0"/>
          </a:p>
          <a:p>
            <a:pPr marL="636760" lvl="1" indent="-173662">
              <a:buFont typeface="Arial" panose="020B0604020202020204" pitchFamily="34" charset="0"/>
              <a:buChar char="•"/>
            </a:pPr>
            <a:r>
              <a:rPr lang="en-US" sz="1400" kern="1200" dirty="0">
                <a:solidFill>
                  <a:schemeClr val="tx1"/>
                </a:solidFill>
                <a:effectLst/>
              </a:rPr>
              <a:t>“What will be the enduring legacy of this tragedy?”</a:t>
            </a:r>
            <a:endParaRPr lang="en-US" sz="1400" dirty="0"/>
          </a:p>
          <a:p>
            <a:endParaRPr lang="en-US" sz="1400" dirty="0"/>
          </a:p>
          <a:p>
            <a:r>
              <a:rPr lang="en-US" sz="1400" b="1" dirty="0"/>
              <a:t>AUDIENCE QUESTIONS</a:t>
            </a:r>
          </a:p>
          <a:p>
            <a:endParaRPr lang="en-US" sz="1400" b="1" dirty="0"/>
          </a:p>
          <a:p>
            <a:r>
              <a:rPr lang="en-US" sz="1400" b="1" dirty="0"/>
              <a:t>END SHOW WITH NEXT SLIDE</a:t>
            </a:r>
          </a:p>
        </p:txBody>
      </p:sp>
      <p:sp>
        <p:nvSpPr>
          <p:cNvPr id="4" name="Slide Number Placeholder 3"/>
          <p:cNvSpPr>
            <a:spLocks noGrp="1"/>
          </p:cNvSpPr>
          <p:nvPr>
            <p:ph type="sldNum" sz="quarter" idx="10"/>
          </p:nvPr>
        </p:nvSpPr>
        <p:spPr/>
        <p:txBody>
          <a:bodyPr/>
          <a:lstStyle/>
          <a:p>
            <a:fld id="{59E54E2D-FDFB-45CC-9C7E-D1A3096283CB}" type="slidenum">
              <a:rPr lang="en-US" smtClean="0"/>
              <a:t>19</a:t>
            </a:fld>
            <a:endParaRPr lang="en-US"/>
          </a:p>
        </p:txBody>
      </p:sp>
    </p:spTree>
    <p:extLst>
      <p:ext uri="{BB962C8B-B14F-4D97-AF65-F5344CB8AC3E}">
        <p14:creationId xmlns:p14="http://schemas.microsoft.com/office/powerpoint/2010/main" val="149258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 verified</a:t>
            </a:r>
          </a:p>
          <a:p>
            <a:endParaRPr lang="en-US" b="1" dirty="0"/>
          </a:p>
        </p:txBody>
      </p:sp>
      <p:sp>
        <p:nvSpPr>
          <p:cNvPr id="4" name="Slide Number Placeholder 3"/>
          <p:cNvSpPr>
            <a:spLocks noGrp="1"/>
          </p:cNvSpPr>
          <p:nvPr>
            <p:ph type="sldNum" sz="quarter" idx="10"/>
          </p:nvPr>
        </p:nvSpPr>
        <p:spPr/>
        <p:txBody>
          <a:bodyPr/>
          <a:lstStyle/>
          <a:p>
            <a:fld id="{59E54E2D-FDFB-45CC-9C7E-D1A3096283CB}" type="slidenum">
              <a:rPr lang="en-US" smtClean="0"/>
              <a:t>20</a:t>
            </a:fld>
            <a:endParaRPr lang="en-US"/>
          </a:p>
        </p:txBody>
      </p:sp>
    </p:spTree>
    <p:extLst>
      <p:ext uri="{BB962C8B-B14F-4D97-AF65-F5344CB8AC3E}">
        <p14:creationId xmlns:p14="http://schemas.microsoft.com/office/powerpoint/2010/main" val="149258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0263" y="692150"/>
            <a:ext cx="2617787" cy="1963738"/>
          </a:xfrm>
        </p:spPr>
      </p:sp>
      <p:sp>
        <p:nvSpPr>
          <p:cNvPr id="3" name="Notes Placeholder 2"/>
          <p:cNvSpPr>
            <a:spLocks noGrp="1"/>
          </p:cNvSpPr>
          <p:nvPr>
            <p:ph type="body" idx="1"/>
          </p:nvPr>
        </p:nvSpPr>
        <p:spPr>
          <a:xfrm>
            <a:off x="542413" y="2847790"/>
            <a:ext cx="5734086" cy="5695580"/>
          </a:xfrm>
        </p:spPr>
        <p:txBody>
          <a:bodyPr/>
          <a:lstStyle/>
          <a:p>
            <a:r>
              <a:rPr lang="en-US" sz="1400" b="1" dirty="0"/>
              <a:t>[BUILD SLIDE  – Timeline is below the graphic]</a:t>
            </a:r>
          </a:p>
          <a:p>
            <a:r>
              <a:rPr lang="en-US" sz="1400" dirty="0"/>
              <a:t>Click: Photos fade out</a:t>
            </a:r>
          </a:p>
          <a:p>
            <a:r>
              <a:rPr lang="en-US" sz="1400" dirty="0"/>
              <a:t>Timeline is behind the pictures</a:t>
            </a:r>
          </a:p>
          <a:p>
            <a:endParaRPr lang="en-US" sz="1400" dirty="0"/>
          </a:p>
          <a:p>
            <a:r>
              <a:rPr lang="en-US" sz="1400" b="1" dirty="0"/>
              <a:t>JEFF BRAY:  Overview of the Coast Guard search</a:t>
            </a:r>
          </a:p>
          <a:p>
            <a:endParaRPr lang="en-US" sz="1400" dirty="0"/>
          </a:p>
          <a:p>
            <a:pPr marL="231549" indent="-231549">
              <a:buFont typeface="+mj-lt"/>
              <a:buAutoNum type="arabicPeriod"/>
              <a:tabLst>
                <a:tab pos="1389294" algn="l"/>
              </a:tabLst>
            </a:pPr>
            <a:r>
              <a:rPr lang="en-US" sz="1400" dirty="0"/>
              <a:t>Tues. 09/29:	2010 El Faro departs Jacksonville with 33 </a:t>
            </a:r>
            <a:r>
              <a:rPr lang="en-US" sz="1400" dirty="0" err="1"/>
              <a:t>POB</a:t>
            </a:r>
            <a:r>
              <a:rPr lang="en-US" sz="1400" dirty="0"/>
              <a:t>.</a:t>
            </a:r>
          </a:p>
          <a:p>
            <a:pPr marL="231549" indent="-231549">
              <a:buFont typeface="+mj-lt"/>
              <a:buAutoNum type="arabicPeriod"/>
              <a:tabLst>
                <a:tab pos="1389294" algn="l"/>
              </a:tabLst>
            </a:pPr>
            <a:r>
              <a:rPr lang="en-US" sz="1400" dirty="0"/>
              <a:t>Wed. 9/30:	Captain  email to Tote</a:t>
            </a:r>
          </a:p>
          <a:p>
            <a:pPr marL="231549" indent="-231549">
              <a:buFont typeface="+mj-lt"/>
              <a:buAutoNum type="arabicPeriod"/>
              <a:tabLst>
                <a:tab pos="1389294" algn="l"/>
              </a:tabLst>
            </a:pPr>
            <a:r>
              <a:rPr lang="en-US" sz="1400" dirty="0"/>
              <a:t>Thur. 10/01:	0720 El Faro’s last communication via </a:t>
            </a:r>
            <a:r>
              <a:rPr lang="en-US" sz="1400" dirty="0" err="1"/>
              <a:t>inmarsat</a:t>
            </a:r>
            <a:endParaRPr lang="en-US" sz="1400" dirty="0"/>
          </a:p>
          <a:p>
            <a:pPr lvl="1"/>
            <a:r>
              <a:rPr lang="en-US" sz="1400" dirty="0"/>
              <a:t>The Captain reported: </a:t>
            </a:r>
          </a:p>
          <a:p>
            <a:pPr marL="636760" lvl="1" indent="-173662">
              <a:buFont typeface="Arial" pitchFamily="34" charset="0"/>
              <a:buChar char="•"/>
            </a:pPr>
            <a:r>
              <a:rPr lang="en-US" sz="1400" dirty="0"/>
              <a:t>Vessel had lost propulsion.</a:t>
            </a:r>
          </a:p>
          <a:p>
            <a:pPr marL="636760" lvl="1" indent="-173662">
              <a:buFont typeface="Arial" pitchFamily="34" charset="0"/>
              <a:buChar char="•"/>
            </a:pPr>
            <a:r>
              <a:rPr lang="en-US" sz="1400" dirty="0"/>
              <a:t>Vessel experienced water ingress into a cargo hold through a scuttle (small opening to allow crew access into a hold).</a:t>
            </a:r>
          </a:p>
          <a:p>
            <a:pPr marL="636760" lvl="1" indent="-173662">
              <a:buFont typeface="Arial" pitchFamily="34" charset="0"/>
              <a:buChar char="•"/>
            </a:pPr>
            <a:r>
              <a:rPr lang="en-US" sz="1400" dirty="0"/>
              <a:t>Crew had secured the scuttle and was successfully pumping out the water from the hold.</a:t>
            </a:r>
          </a:p>
          <a:p>
            <a:pPr marL="636760" lvl="1" indent="-173662">
              <a:buFont typeface="Arial" pitchFamily="34" charset="0"/>
              <a:buChar char="•"/>
            </a:pPr>
            <a:r>
              <a:rPr lang="en-US" sz="1400" dirty="0"/>
              <a:t>Vessel was experiencing a 15 degree list but it was unknown whether it was a result of water ingress or the weather conditions.</a:t>
            </a:r>
          </a:p>
          <a:p>
            <a:pPr marL="636760" lvl="1" indent="-173662">
              <a:buFont typeface="Arial" pitchFamily="34" charset="0"/>
              <a:buChar char="•"/>
            </a:pPr>
            <a:r>
              <a:rPr lang="en-US" sz="1400" dirty="0"/>
              <a:t>U.S. Coast Guard notified and makes attempts to contact the vessel.</a:t>
            </a:r>
          </a:p>
          <a:p>
            <a:pPr marL="228600" indent="-228600">
              <a:buFont typeface="+mj-lt"/>
              <a:buAutoNum type="arabicPeriod"/>
              <a:tabLst>
                <a:tab pos="1371600" algn="l"/>
              </a:tabLst>
            </a:pPr>
            <a:r>
              <a:rPr lang="en-US" sz="1400" dirty="0"/>
              <a:t>Fri. 10/02:	Coast Guard assets search for the El Faro; no trace found.</a:t>
            </a:r>
          </a:p>
          <a:p>
            <a:pPr marL="228600" indent="-228600">
              <a:buFont typeface="+mj-lt"/>
              <a:buAutoNum type="arabicPeriod"/>
              <a:tabLst>
                <a:tab pos="1371600" algn="l"/>
              </a:tabLst>
            </a:pPr>
            <a:r>
              <a:rPr lang="en-US" sz="1400" dirty="0"/>
              <a:t>Sun. 10/04:	Coast Guard finds a large debris field.</a:t>
            </a:r>
          </a:p>
          <a:p>
            <a:pPr marL="228600" indent="-228600">
              <a:buFont typeface="+mj-lt"/>
              <a:buAutoNum type="arabicPeriod"/>
              <a:tabLst>
                <a:tab pos="1371600" algn="l"/>
              </a:tabLst>
            </a:pPr>
            <a:r>
              <a:rPr lang="en-US" sz="1400" dirty="0"/>
              <a:t>Mon. 10/05:	Coast Guard reports finding remains in survival suit. </a:t>
            </a:r>
          </a:p>
          <a:p>
            <a:pPr marL="228600" indent="-228600">
              <a:buFont typeface="+mj-lt"/>
              <a:buAutoNum type="arabicPeriod"/>
              <a:tabLst>
                <a:tab pos="1371600" algn="l"/>
              </a:tabLst>
            </a:pPr>
            <a:r>
              <a:rPr lang="en-US" sz="1400" dirty="0"/>
              <a:t>Tues. 10/06:	NTSB begins investigation into the sinking.</a:t>
            </a:r>
          </a:p>
          <a:p>
            <a:pPr marL="228600" indent="-228600">
              <a:buFont typeface="+mj-lt"/>
              <a:buAutoNum type="arabicPeriod"/>
              <a:tabLst>
                <a:tab pos="1371600" algn="l"/>
              </a:tabLst>
            </a:pPr>
            <a:r>
              <a:rPr lang="en-US" sz="1400" dirty="0"/>
              <a:t>Wed 10/07:	Coast Guard suspends  search at sunset.</a:t>
            </a:r>
          </a:p>
          <a:p>
            <a:pPr marL="231549" indent="-231549">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3</a:t>
            </a:fld>
            <a:endParaRPr lang="en-US"/>
          </a:p>
        </p:txBody>
      </p:sp>
    </p:spTree>
    <p:extLst>
      <p:ext uri="{BB962C8B-B14F-4D97-AF65-F5344CB8AC3E}">
        <p14:creationId xmlns:p14="http://schemas.microsoft.com/office/powerpoint/2010/main" val="236175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503238"/>
            <a:ext cx="3608387" cy="2706687"/>
          </a:xfrm>
        </p:spPr>
      </p:sp>
      <p:sp>
        <p:nvSpPr>
          <p:cNvPr id="3" name="Notes Placeholder 2"/>
          <p:cNvSpPr>
            <a:spLocks noGrp="1"/>
          </p:cNvSpPr>
          <p:nvPr>
            <p:ph type="body" idx="1"/>
          </p:nvPr>
        </p:nvSpPr>
        <p:spPr>
          <a:xfrm>
            <a:off x="591344" y="3398837"/>
            <a:ext cx="5867400" cy="5105400"/>
          </a:xfrm>
        </p:spPr>
        <p:txBody>
          <a:bodyPr/>
          <a:lstStyle/>
          <a:p>
            <a:r>
              <a:rPr lang="en-US" sz="1400" b="1" dirty="0"/>
              <a:t>GEOFF ROBB</a:t>
            </a:r>
          </a:p>
          <a:p>
            <a:r>
              <a:rPr lang="en-US" sz="1400" b="1" dirty="0"/>
              <a:t>TPs</a:t>
            </a:r>
            <a:r>
              <a:rPr lang="en-US" sz="1400" dirty="0"/>
              <a:t>:</a:t>
            </a:r>
          </a:p>
          <a:p>
            <a:r>
              <a:rPr lang="en-US" altLang="en-US" sz="1400" dirty="0"/>
              <a:t>The Captain had an additional route option in addition to the straight route between Jacksonville and San Juan for his transit: </a:t>
            </a:r>
          </a:p>
          <a:p>
            <a:pPr marL="742950" lvl="1" indent="-285750">
              <a:buFont typeface="Arial" pitchFamily="34" charset="0"/>
              <a:buChar char="•"/>
            </a:pPr>
            <a:r>
              <a:rPr lang="en-US" altLang="en-US" sz="1400" dirty="0"/>
              <a:t>Transit south through the Straits of Florida  then through the Old Bahama Channel (runs between Cuba and the Great Bahama Bank).  </a:t>
            </a:r>
          </a:p>
          <a:p>
            <a:r>
              <a:rPr lang="en-US" sz="1400" dirty="0"/>
              <a:t>Three routes depicted here:</a:t>
            </a:r>
          </a:p>
          <a:p>
            <a:pPr marL="171450" indent="-171450">
              <a:buFont typeface="Arial" pitchFamily="34" charset="0"/>
              <a:buChar char="•"/>
            </a:pPr>
            <a:r>
              <a:rPr lang="en-US" sz="1400" dirty="0"/>
              <a:t>The normal Jacksonville to San Juan route</a:t>
            </a:r>
          </a:p>
          <a:p>
            <a:pPr marL="171450" indent="-171450">
              <a:buFont typeface="Arial" pitchFamily="34" charset="0"/>
              <a:buChar char="•"/>
            </a:pPr>
            <a:r>
              <a:rPr lang="en-US" sz="1400" dirty="0"/>
              <a:t>The route taken by El Faro on her final voyage</a:t>
            </a:r>
          </a:p>
          <a:p>
            <a:pPr marL="171450" indent="-171450">
              <a:buFont typeface="Arial" pitchFamily="34" charset="0"/>
              <a:buChar char="•"/>
            </a:pPr>
            <a:r>
              <a:rPr lang="en-US" sz="1400" dirty="0"/>
              <a:t>The Florida Straits/Old Bahama Channel route.</a:t>
            </a:r>
          </a:p>
          <a:p>
            <a:endParaRPr lang="en-US" sz="1400" dirty="0"/>
          </a:p>
          <a:p>
            <a:r>
              <a:rPr lang="en-US" sz="1400" dirty="0"/>
              <a:t>According to MBI testimony from TOTE company officials their vessel Masters: </a:t>
            </a:r>
          </a:p>
          <a:p>
            <a:pPr marL="171450" indent="-171450">
              <a:buFont typeface="Arial" pitchFamily="34" charset="0"/>
              <a:buChar char="•"/>
            </a:pPr>
            <a:r>
              <a:rPr lang="en-US" sz="1400" dirty="0"/>
              <a:t>Have total responsibility for all voyage planning and routing decisions.</a:t>
            </a:r>
          </a:p>
          <a:p>
            <a:pPr marL="171450" indent="-171450">
              <a:buFont typeface="Arial" pitchFamily="34" charset="0"/>
              <a:buChar char="•"/>
            </a:pPr>
            <a:r>
              <a:rPr lang="en-US" sz="1400" dirty="0"/>
              <a:t>Operate autonomously, and are free to choose whichever route they feel is safe.</a:t>
            </a:r>
          </a:p>
          <a:p>
            <a:pPr marL="171450" indent="-171450">
              <a:buFont typeface="Arial" pitchFamily="34" charset="0"/>
              <a:buChar char="•"/>
            </a:pPr>
            <a:r>
              <a:rPr lang="en-US" sz="1400" dirty="0"/>
              <a:t>Are the experts in the safe operation of the vessel which includes voyage planning elements that would be associated with evaluating environmental conditions.</a:t>
            </a:r>
          </a:p>
          <a:p>
            <a:pPr marL="171450" indent="-171450">
              <a:buFont typeface="Arial" pitchFamily="34" charset="0"/>
              <a:buChar char="•"/>
            </a:pPr>
            <a:r>
              <a:rPr lang="en-US" sz="1400" dirty="0"/>
              <a:t>Are the “nautical experts” within </a:t>
            </a:r>
            <a:r>
              <a:rPr lang="en-US" sz="1400" dirty="0" err="1"/>
              <a:t>TSI</a:t>
            </a:r>
            <a:r>
              <a:rPr lang="en-US" sz="1400" dirty="0"/>
              <a:t>.</a:t>
            </a:r>
          </a:p>
          <a:p>
            <a:pPr marL="171450" indent="-171450">
              <a:buFont typeface="Arial" pitchFamily="34" charset="0"/>
              <a:buChar char="•"/>
            </a:pPr>
            <a:r>
              <a:rPr lang="en-US" sz="1400" dirty="0"/>
              <a:t>Do not need permission to change the vessel’s route.</a:t>
            </a:r>
          </a:p>
          <a:p>
            <a:endParaRPr lang="en-US" sz="1400" dirty="0"/>
          </a:p>
        </p:txBody>
      </p:sp>
      <p:sp>
        <p:nvSpPr>
          <p:cNvPr id="4" name="Slide Number Placeholder 3"/>
          <p:cNvSpPr>
            <a:spLocks noGrp="1"/>
          </p:cNvSpPr>
          <p:nvPr>
            <p:ph type="sldNum" sz="quarter" idx="10"/>
          </p:nvPr>
        </p:nvSpPr>
        <p:spPr/>
        <p:txBody>
          <a:bodyPr/>
          <a:lstStyle/>
          <a:p>
            <a:fld id="{59E54E2D-FDFB-45CC-9C7E-D1A3096283CB}" type="slidenum">
              <a:rPr lang="en-US" smtClean="0"/>
              <a:t>4</a:t>
            </a:fld>
            <a:endParaRPr lang="en-US"/>
          </a:p>
        </p:txBody>
      </p:sp>
    </p:spTree>
    <p:extLst>
      <p:ext uri="{BB962C8B-B14F-4D97-AF65-F5344CB8AC3E}">
        <p14:creationId xmlns:p14="http://schemas.microsoft.com/office/powerpoint/2010/main" val="106325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811338" y="274638"/>
            <a:ext cx="3554412" cy="2667000"/>
          </a:xfrm>
          <a:ln/>
        </p:spPr>
      </p:sp>
      <p:sp>
        <p:nvSpPr>
          <p:cNvPr id="31747" name="Notes Placeholder 2"/>
          <p:cNvSpPr>
            <a:spLocks noGrp="1"/>
          </p:cNvSpPr>
          <p:nvPr>
            <p:ph type="body" idx="1"/>
          </p:nvPr>
        </p:nvSpPr>
        <p:spPr>
          <a:xfrm>
            <a:off x="438944" y="3094037"/>
            <a:ext cx="6172200"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GEOFF ROBB </a:t>
            </a:r>
          </a:p>
          <a:p>
            <a:endParaRPr lang="en-US" altLang="en-US" sz="1400" b="1" dirty="0"/>
          </a:p>
          <a:p>
            <a:r>
              <a:rPr lang="en-US" altLang="en-US" sz="1400" b="1" dirty="0" err="1"/>
              <a:t>TPs</a:t>
            </a:r>
            <a:r>
              <a:rPr lang="en-US" altLang="en-US" sz="1400" b="1" dirty="0"/>
              <a:t>: </a:t>
            </a:r>
          </a:p>
          <a:p>
            <a:pPr marL="285750" indent="-285750">
              <a:buFont typeface="Arial" pitchFamily="34" charset="0"/>
              <a:buChar char="•"/>
            </a:pPr>
            <a:r>
              <a:rPr lang="en-US" altLang="en-US" sz="1400" dirty="0"/>
              <a:t>Hurricane Joaquin had one of the largest error forecast rates in NWS history.  The two forecasts highlight the disparity in direction and intensity between forecasts and reality.  </a:t>
            </a:r>
          </a:p>
          <a:p>
            <a:pPr marL="285750" indent="-285750">
              <a:buFont typeface="Arial" pitchFamily="34" charset="0"/>
              <a:buChar char="•"/>
            </a:pPr>
            <a:r>
              <a:rPr lang="en-US" altLang="en-US" sz="1400" dirty="0"/>
              <a:t>The 28 Sep forecast (the day prior to departure of the EL FARO) indicates that Joaquin would be a </a:t>
            </a:r>
            <a:r>
              <a:rPr lang="en-US" altLang="en-US" sz="1400" dirty="0" err="1"/>
              <a:t>TS</a:t>
            </a:r>
            <a:r>
              <a:rPr lang="en-US" altLang="en-US" sz="1400" dirty="0"/>
              <a:t> on Thursday morning (01 Oct) somewhere off the coast of South Carolina).  The red star on the 28 Sep graphic represents the approximate position of the storm for the date and time the EL FARO sank (01 Oct 2015, 0740 EDT)</a:t>
            </a:r>
          </a:p>
          <a:p>
            <a:pPr marL="285750" indent="-285750">
              <a:buFont typeface="Arial" pitchFamily="34" charset="0"/>
              <a:buChar char="•"/>
            </a:pPr>
            <a:r>
              <a:rPr lang="en-US" altLang="en-US" sz="1400" dirty="0"/>
              <a:t>In actuality, the 01 Oct 0500 forecast on the right shows that Major Hurricane Joaquin was off the east coast of the Bahamas on the morning of 01 Oct.</a:t>
            </a:r>
          </a:p>
          <a:p>
            <a:pPr marL="285750" indent="-285750">
              <a:buFont typeface="Arial" pitchFamily="34" charset="0"/>
              <a:buChar char="•"/>
            </a:pPr>
            <a:r>
              <a:rPr lang="en-US" altLang="en-US" sz="1400" dirty="0"/>
              <a:t>The NWS after action report on Joaquin indicated that record high September 2015 water temps east of the Bahamas helped Joaquin form into a rare October major hurricane (the most intense ever recorded for October since monitoring began in 1866).  The fact that the storm did not form in a subtropical region contributed to the forecasting difficulties.  The NWS also does not increase their forecasting watch standers for storms that are not predicted to make U.S. landfall and extra resources were not brought in for Joaquin until after the EL </a:t>
            </a:r>
            <a:r>
              <a:rPr lang="en-US" altLang="en-US" sz="1400" dirty="0" err="1"/>
              <a:t>FARO’s</a:t>
            </a:r>
            <a:r>
              <a:rPr lang="en-US" altLang="en-US" sz="1400" dirty="0"/>
              <a:t> sinking.</a:t>
            </a:r>
          </a:p>
          <a:p>
            <a:pPr marL="285750" indent="-285750">
              <a:buFont typeface="Arial" pitchFamily="34" charset="0"/>
              <a:buChar char="•"/>
            </a:pPr>
            <a:r>
              <a:rPr lang="en-US" altLang="en-US" sz="1400" dirty="0"/>
              <a:t>As a result of the loss of EL FARO, </a:t>
            </a:r>
            <a:r>
              <a:rPr lang="en-US" sz="1400" dirty="0"/>
              <a:t>U.S. Committee on the Marine Transportation System, an inter-agency committee authorized to coordinate policies affecting the U.S. Marine Transportation System</a:t>
            </a:r>
            <a:r>
              <a:rPr lang="en-US" altLang="en-US" sz="1400" dirty="0"/>
              <a:t> stood up a Extreme Marine Weather Task Force and the CG is an active participant.  </a:t>
            </a:r>
          </a:p>
        </p:txBody>
      </p:sp>
      <p:sp>
        <p:nvSpPr>
          <p:cNvPr id="4" name="Slide Number Placeholder 3"/>
          <p:cNvSpPr>
            <a:spLocks noGrp="1"/>
          </p:cNvSpPr>
          <p:nvPr>
            <p:ph type="sldNum" sz="quarter" idx="5"/>
          </p:nvPr>
        </p:nvSpPr>
        <p:spPr/>
        <p:txBody>
          <a:bodyPr/>
          <a:lstStyle>
            <a:lvl1pPr defTabSz="9429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42975"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42975"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42975"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42975"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424A011-BB66-43A1-BD46-F17C30B69E55}" type="slidenum">
              <a:rPr lang="en-US" altLang="en-US" sz="1200"/>
              <a:pPr eaLnBrk="1" hangingPunct="1"/>
              <a:t>5</a:t>
            </a:fld>
            <a:endParaRPr lang="en-US" altLang="en-US" sz="1200"/>
          </a:p>
        </p:txBody>
      </p:sp>
    </p:spTree>
    <p:extLst>
      <p:ext uri="{BB962C8B-B14F-4D97-AF65-F5344CB8AC3E}">
        <p14:creationId xmlns:p14="http://schemas.microsoft.com/office/powerpoint/2010/main" val="857226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5138" y="350838"/>
            <a:ext cx="3405187" cy="2554287"/>
          </a:xfrm>
        </p:spPr>
      </p:sp>
      <p:sp>
        <p:nvSpPr>
          <p:cNvPr id="3" name="Notes Placeholder 2"/>
          <p:cNvSpPr>
            <a:spLocks noGrp="1"/>
          </p:cNvSpPr>
          <p:nvPr>
            <p:ph type="body" idx="1"/>
          </p:nvPr>
        </p:nvSpPr>
        <p:spPr>
          <a:xfrm>
            <a:off x="697389" y="3094037"/>
            <a:ext cx="5579110" cy="5449333"/>
          </a:xfrm>
        </p:spPr>
        <p:txBody>
          <a:bodyPr/>
          <a:lstStyle/>
          <a:p>
            <a:r>
              <a:rPr lang="en-US" sz="1400" b="1" dirty="0"/>
              <a:t>[</a:t>
            </a:r>
            <a:r>
              <a:rPr lang="en-US" sz="1400" b="1" u="sng" dirty="0"/>
              <a:t>HIDDEN SLIDE</a:t>
            </a:r>
            <a:r>
              <a:rPr lang="en-US" sz="1400" b="1" dirty="0"/>
              <a:t> – Inserted for awareness]</a:t>
            </a:r>
          </a:p>
          <a:p>
            <a:r>
              <a:rPr lang="en-US" sz="1400" dirty="0"/>
              <a:t>Per the </a:t>
            </a:r>
            <a:r>
              <a:rPr lang="en-US" sz="1400" dirty="0" err="1"/>
              <a:t>NHC</a:t>
            </a:r>
            <a:r>
              <a:rPr lang="en-US" sz="1400" dirty="0"/>
              <a:t> Branch Chief for the Hurricane Specialist Unit in the </a:t>
            </a:r>
            <a:r>
              <a:rPr lang="en-US" sz="1400" dirty="0" err="1"/>
              <a:t>MBI</a:t>
            </a:r>
            <a:r>
              <a:rPr lang="en-US" sz="1400" dirty="0"/>
              <a:t> Hearing:</a:t>
            </a:r>
          </a:p>
          <a:p>
            <a:pPr marL="171450" indent="-171450">
              <a:buFont typeface="Arial" pitchFamily="34" charset="0"/>
              <a:buChar char="•"/>
            </a:pPr>
            <a:r>
              <a:rPr lang="en-US" sz="1400" i="1" dirty="0"/>
              <a:t>The initial forecast for Joaquin had errors that were much larger than normal. </a:t>
            </a:r>
          </a:p>
          <a:p>
            <a:pPr marL="171450" indent="-171450">
              <a:buFont typeface="Arial" pitchFamily="34" charset="0"/>
              <a:buChar char="•"/>
            </a:pPr>
            <a:r>
              <a:rPr lang="en-US" sz="1400" i="1" dirty="0"/>
              <a:t>So for example the 3 day forecast that would have verified the morning of October 1st had a track error…it was 536 miles. </a:t>
            </a:r>
          </a:p>
          <a:p>
            <a:pPr marL="171450" indent="-171450">
              <a:buFont typeface="Arial" pitchFamily="34" charset="0"/>
              <a:buChar char="•"/>
            </a:pPr>
            <a:r>
              <a:rPr lang="en-US" sz="1400" i="1" dirty="0"/>
              <a:t>That’s an extraordinarily large area. That’s really about 1 in 100 type of track error.</a:t>
            </a:r>
          </a:p>
          <a:p>
            <a:pPr marL="171450" indent="-171450">
              <a:buFont typeface="Arial" pitchFamily="34" charset="0"/>
              <a:buChar char="•"/>
            </a:pPr>
            <a:r>
              <a:rPr lang="en-US" sz="1400" i="1" dirty="0"/>
              <a:t>The 48-hour track forecast that verified at the same time had an error of 180 miles and that’s something like a 90 or 95th percentile of error. So it’s certainly a very large error.</a:t>
            </a:r>
          </a:p>
          <a:p>
            <a:pPr marL="171450" indent="-171450">
              <a:buFont typeface="Arial" pitchFamily="34" charset="0"/>
              <a:buChar char="•"/>
            </a:pPr>
            <a:r>
              <a:rPr lang="en-US" sz="1400" i="1" dirty="0"/>
              <a:t>By the time one day it was a 62 mile error, the 1 day forecast was verified at 8:00 AM and that’s more in line, at least close to what the average was. So the earlier forecast, track forecast had errors that were much larger than normal for us. </a:t>
            </a:r>
          </a:p>
          <a:p>
            <a:pPr marL="171450" indent="-171450">
              <a:buFont typeface="Arial" pitchFamily="34" charset="0"/>
              <a:buChar char="•"/>
            </a:pPr>
            <a:r>
              <a:rPr lang="en-US" sz="1400" i="1" dirty="0"/>
              <a:t>The same was true with the intensity errors. </a:t>
            </a:r>
          </a:p>
          <a:p>
            <a:pPr marL="171450" indent="-171450">
              <a:buFont typeface="Arial" pitchFamily="34" charset="0"/>
              <a:buChar char="•"/>
            </a:pPr>
            <a:r>
              <a:rPr lang="en-US" sz="1400" i="1" dirty="0"/>
              <a:t>The 3 day intensity error that verified at that time was 80 knots too low.</a:t>
            </a:r>
          </a:p>
          <a:p>
            <a:pPr marL="171450" indent="-171450">
              <a:buFont typeface="Arial" pitchFamily="34" charset="0"/>
              <a:buChar char="•"/>
            </a:pPr>
            <a:r>
              <a:rPr lang="en-US" sz="1400" i="1" dirty="0"/>
              <a:t>The 2 day forecast that verified at that time was 60 knots too low. </a:t>
            </a:r>
          </a:p>
          <a:p>
            <a:pPr marL="171450" indent="-171450">
              <a:buFont typeface="Arial" pitchFamily="34" charset="0"/>
              <a:buChar char="•"/>
            </a:pPr>
            <a:r>
              <a:rPr lang="en-US" sz="1400" i="1" dirty="0"/>
              <a:t>And the 1 day was 30 knots too low. </a:t>
            </a:r>
          </a:p>
          <a:p>
            <a:pPr marL="171450" indent="-171450">
              <a:buFont typeface="Arial" pitchFamily="34" charset="0"/>
              <a:buChar char="•"/>
            </a:pPr>
            <a:r>
              <a:rPr lang="en-US" sz="1400" i="1" dirty="0"/>
              <a:t>So the . . .initial forecast called for a relatively weak system to head off to the west and northwest and this instead it moved west southward and southward and strengthened.</a:t>
            </a:r>
          </a:p>
          <a:p>
            <a:pPr marL="171450" indent="-171450">
              <a:buFont typeface="Arial" pitchFamily="34" charset="0"/>
              <a:buChar char="•"/>
            </a:pPr>
            <a:endParaRPr lang="en-US" sz="1400" dirty="0"/>
          </a:p>
          <a:p>
            <a:r>
              <a:rPr lang="en-US" sz="1400" dirty="0"/>
              <a:t>But it kept tracking southwest…</a:t>
            </a:r>
          </a:p>
        </p:txBody>
      </p:sp>
      <p:sp>
        <p:nvSpPr>
          <p:cNvPr id="4" name="Slide Number Placeholder 3"/>
          <p:cNvSpPr>
            <a:spLocks noGrp="1"/>
          </p:cNvSpPr>
          <p:nvPr>
            <p:ph type="sldNum" sz="quarter" idx="10"/>
          </p:nvPr>
        </p:nvSpPr>
        <p:spPr/>
        <p:txBody>
          <a:bodyPr/>
          <a:lstStyle/>
          <a:p>
            <a:fld id="{59E54E2D-FDFB-45CC-9C7E-D1A3096283CB}" type="slidenum">
              <a:rPr lang="en-US" smtClean="0"/>
              <a:t>6</a:t>
            </a:fld>
            <a:endParaRPr lang="en-US"/>
          </a:p>
        </p:txBody>
      </p:sp>
    </p:spTree>
    <p:extLst>
      <p:ext uri="{BB962C8B-B14F-4D97-AF65-F5344CB8AC3E}">
        <p14:creationId xmlns:p14="http://schemas.microsoft.com/office/powerpoint/2010/main" val="61183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887538" y="579438"/>
            <a:ext cx="3506787" cy="2630487"/>
          </a:xfrm>
          <a:ln/>
        </p:spPr>
      </p:sp>
      <p:sp>
        <p:nvSpPr>
          <p:cNvPr id="32771" name="Notes Placeholder 2"/>
          <p:cNvSpPr>
            <a:spLocks noGrp="1"/>
          </p:cNvSpPr>
          <p:nvPr>
            <p:ph type="body" idx="1"/>
          </p:nvPr>
        </p:nvSpPr>
        <p:spPr>
          <a:xfrm>
            <a:off x="743744" y="3322637"/>
            <a:ext cx="557911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a:t>
            </a:r>
            <a:r>
              <a:rPr lang="en-US" sz="1400" b="1" u="sng" dirty="0"/>
              <a:t>HIDDEN SLIDE</a:t>
            </a:r>
            <a:r>
              <a:rPr lang="en-US" altLang="en-US" sz="1400" b="1" baseline="0" dirty="0"/>
              <a:t>– inserted for awareness]</a:t>
            </a:r>
          </a:p>
          <a:p>
            <a:endParaRPr lang="en-US" altLang="en-US" b="1" baseline="0" dirty="0"/>
          </a:p>
          <a:p>
            <a:endParaRPr lang="en-US" altLang="en-US" b="1" dirty="0"/>
          </a:p>
          <a:p>
            <a:pPr marL="285750" indent="-285750">
              <a:buFont typeface="Arial" pitchFamily="34" charset="0"/>
              <a:buChar char="•"/>
            </a:pPr>
            <a:r>
              <a:rPr lang="en-US" altLang="en-US" sz="1400" dirty="0"/>
              <a:t>The EL </a:t>
            </a:r>
            <a:r>
              <a:rPr lang="en-US" altLang="en-US" sz="1400" dirty="0" err="1"/>
              <a:t>FARO’s</a:t>
            </a:r>
            <a:r>
              <a:rPr lang="en-US" altLang="en-US" sz="1400" dirty="0"/>
              <a:t> master received several personal warnings about the potential for his course to be impacted by Tropical Storm/Hurricane Joaquin prior to departure from Jacksonville, FL on 29 Sep and also while underway en route to Puerto Rico.  </a:t>
            </a:r>
          </a:p>
          <a:p>
            <a:pPr marL="285750" indent="-285750">
              <a:buFont typeface="Arial" pitchFamily="34" charset="0"/>
              <a:buChar char="•"/>
            </a:pPr>
            <a:r>
              <a:rPr lang="en-US" altLang="en-US" sz="1400" dirty="0"/>
              <a:t>As the EL FARO headed southeast towards Puerto Rico TS Joaquin rapidly strengthened to a category 3 hurricane.  </a:t>
            </a:r>
          </a:p>
          <a:p>
            <a:pPr marL="285750" indent="-285750">
              <a:buFont typeface="Arial" pitchFamily="34" charset="0"/>
              <a:buChar char="•"/>
            </a:pPr>
            <a:r>
              <a:rPr lang="en-US" altLang="en-US" sz="1400" dirty="0"/>
              <a:t>Over the course of the voyage there were 3 additional key points where the master received new information and/or warnings from his officers to take advantage of additional points to divert to the Old Bahama Channel (depicted by green arrows on the chart).  </a:t>
            </a:r>
          </a:p>
          <a:p>
            <a:pPr marL="285750" indent="-285750">
              <a:buFont typeface="Arial" pitchFamily="34" charset="0"/>
              <a:buChar char="•"/>
            </a:pPr>
            <a:r>
              <a:rPr lang="en-US" altLang="en-US" sz="1400" dirty="0"/>
              <a:t>EL Faro’s 3/M &amp; 2/M stood the two watches before the accident watch (2000-0000 &amp; 0000-0400) &amp; called the Captain to discuss the forecast &amp; options, but no major course deviations were ordered.  </a:t>
            </a:r>
          </a:p>
          <a:p>
            <a:pPr marL="285750" indent="-285750">
              <a:buFont typeface="Arial" pitchFamily="34" charset="0"/>
              <a:buChar char="•"/>
            </a:pPr>
            <a:r>
              <a:rPr lang="en-US" altLang="en-US" sz="1400" dirty="0"/>
              <a:t>The Captain returned to the bridge at 04:09 am. (VDR Transcript page 365).</a:t>
            </a:r>
            <a:endParaRPr lang="en-US" altLang="en-US" dirty="0"/>
          </a:p>
        </p:txBody>
      </p:sp>
      <p:sp>
        <p:nvSpPr>
          <p:cNvPr id="4" name="Slide Number Placeholder 3"/>
          <p:cNvSpPr>
            <a:spLocks noGrp="1"/>
          </p:cNvSpPr>
          <p:nvPr>
            <p:ph type="sldNum" sz="quarter" idx="5"/>
          </p:nvPr>
        </p:nvSpPr>
        <p:spPr/>
        <p:txBody>
          <a:bodyPr/>
          <a:lstStyle>
            <a:lvl1pPr defTabSz="9429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42975"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42975"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42975"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42975"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012184F-BA81-45DF-B9A7-869C33907D20}" type="slidenum">
              <a:rPr lang="en-US" altLang="en-US" sz="1200"/>
              <a:pPr eaLnBrk="1" hangingPunct="1"/>
              <a:t>7</a:t>
            </a:fld>
            <a:endParaRPr lang="en-US" altLang="en-US" sz="1200"/>
          </a:p>
        </p:txBody>
      </p:sp>
    </p:spTree>
    <p:extLst>
      <p:ext uri="{BB962C8B-B14F-4D97-AF65-F5344CB8AC3E}">
        <p14:creationId xmlns:p14="http://schemas.microsoft.com/office/powerpoint/2010/main" val="400828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963738" y="350838"/>
            <a:ext cx="3146425" cy="2360612"/>
          </a:xfrm>
          <a:ln/>
        </p:spPr>
      </p:sp>
      <p:sp>
        <p:nvSpPr>
          <p:cNvPr id="29699" name="Notes Placeholder 2"/>
          <p:cNvSpPr>
            <a:spLocks noGrp="1"/>
          </p:cNvSpPr>
          <p:nvPr>
            <p:ph type="body" idx="1"/>
          </p:nvPr>
        </p:nvSpPr>
        <p:spPr>
          <a:xfrm>
            <a:off x="591344" y="2789237"/>
            <a:ext cx="58674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JEFF BRAY </a:t>
            </a:r>
          </a:p>
          <a:p>
            <a:endParaRPr lang="en-US" altLang="en-US" sz="1400" b="1" dirty="0"/>
          </a:p>
          <a:p>
            <a:r>
              <a:rPr lang="en-US" altLang="en-US" sz="1400" b="1" dirty="0" err="1"/>
              <a:t>TPs</a:t>
            </a:r>
            <a:r>
              <a:rPr lang="en-US" altLang="en-US" sz="1400" b="1" dirty="0"/>
              <a:t>:</a:t>
            </a:r>
          </a:p>
          <a:p>
            <a:endParaRPr lang="en-US" altLang="en-US" sz="1400" dirty="0"/>
          </a:p>
          <a:p>
            <a:r>
              <a:rPr lang="en-US" altLang="en-US" sz="1400" dirty="0"/>
              <a:t>On October</a:t>
            </a:r>
            <a:r>
              <a:rPr lang="en-US" altLang="en-US" sz="1400" baseline="0" dirty="0"/>
              <a:t> 1, 2015, at 0739,</a:t>
            </a:r>
            <a:r>
              <a:rPr lang="en-US" altLang="en-US" sz="1400" dirty="0"/>
              <a:t> the VDR on the El Faro stopped recording.  The last conversation it recorded was Captain Davidson encouraging an AB to work towards him so they could evacuate the bridge.  </a:t>
            </a:r>
          </a:p>
          <a:p>
            <a:endParaRPr lang="en-US" altLang="en-US" sz="1400" baseline="0" dirty="0"/>
          </a:p>
          <a:p>
            <a:r>
              <a:rPr lang="en-US" altLang="en-US" sz="1400" baseline="0" dirty="0"/>
              <a:t>El Faro was lost.</a:t>
            </a:r>
          </a:p>
          <a:p>
            <a:endParaRPr lang="en-US" altLang="en-US" sz="1400" baseline="0" dirty="0"/>
          </a:p>
          <a:p>
            <a:r>
              <a:rPr lang="en-US" altLang="en-US" sz="1400" dirty="0"/>
              <a:t>The left screen shot is a </a:t>
            </a:r>
            <a:r>
              <a:rPr lang="en-US" sz="1400" dirty="0"/>
              <a:t>Comparison of Joaquin’s location and forecast track delivered by </a:t>
            </a:r>
            <a:r>
              <a:rPr lang="en-US" sz="1400" dirty="0" err="1"/>
              <a:t>BVS</a:t>
            </a:r>
            <a:r>
              <a:rPr lang="en-US" sz="1400" dirty="0"/>
              <a:t> main weather files and Inmarsat-C </a:t>
            </a:r>
            <a:r>
              <a:rPr lang="en-US" sz="1400" dirty="0" err="1"/>
              <a:t>SafetyNET</a:t>
            </a:r>
            <a:r>
              <a:rPr lang="en-US" sz="1400" dirty="0"/>
              <a:t> and available to El Faro about 0500 EDT on October 1, 2015. Different-colored cyclone symbols show Joaquin’s location from </a:t>
            </a:r>
            <a:r>
              <a:rPr lang="en-US" sz="1400" dirty="0" err="1"/>
              <a:t>BVS</a:t>
            </a:r>
            <a:r>
              <a:rPr lang="en-US" sz="1400" dirty="0"/>
              <a:t>, Inmarsat-C </a:t>
            </a:r>
            <a:r>
              <a:rPr lang="en-US" sz="1400" dirty="0" err="1"/>
              <a:t>SafetyNET</a:t>
            </a:r>
            <a:r>
              <a:rPr lang="en-US" sz="1400" dirty="0"/>
              <a:t>, and best track data. Green dotted line shows El Faro position. Depictions are overlaid on GOES-13 infrared image from 0515 EDT on October 1, 2015. </a:t>
            </a:r>
          </a:p>
          <a:p>
            <a:endParaRPr lang="en-US" altLang="en-US" sz="1400" dirty="0"/>
          </a:p>
          <a:p>
            <a:r>
              <a:rPr lang="en-US" sz="1400" b="0" i="0" u="none" strike="noStrike" kern="1200" baseline="0" dirty="0">
                <a:solidFill>
                  <a:schemeClr val="tx1"/>
                </a:solidFill>
                <a:latin typeface="+mn-lt"/>
                <a:ea typeface="+mn-ea"/>
                <a:cs typeface="+mn-cs"/>
              </a:rPr>
              <a:t>The right screen shot is a computer rendering of EL Faro showing the vessel with progressive flooding and wind heel, listing to port at 35 degrees with 5.0 feet aft trim and 37.0 foot draft amidships. The upper illustration simulates a view forward from the starboard side of the navigation bridge which was the assumed location of the vessel Master when the Master makes the “bow is down” statement at 7:30 AM on the </a:t>
            </a:r>
            <a:r>
              <a:rPr lang="en-US" sz="1400" b="0" i="0" u="none" strike="noStrike" kern="1200" baseline="0" dirty="0" err="1">
                <a:solidFill>
                  <a:schemeClr val="tx1"/>
                </a:solidFill>
                <a:latin typeface="+mn-lt"/>
                <a:ea typeface="+mn-ea"/>
                <a:cs typeface="+mn-cs"/>
              </a:rPr>
              <a:t>VDR</a:t>
            </a:r>
            <a:r>
              <a:rPr lang="en-US" sz="1400" b="0" i="0" u="none" strike="noStrike" kern="1200" baseline="0" dirty="0">
                <a:solidFill>
                  <a:schemeClr val="tx1"/>
                </a:solidFill>
                <a:latin typeface="+mn-lt"/>
                <a:ea typeface="+mn-ea"/>
                <a:cs typeface="+mn-cs"/>
              </a:rPr>
              <a:t> audio transcript. Illustration produced by the </a:t>
            </a:r>
            <a:r>
              <a:rPr lang="en-US" sz="1400" b="0" i="0" u="none" strike="noStrike" kern="1200" baseline="0" dirty="0" err="1">
                <a:solidFill>
                  <a:schemeClr val="tx1"/>
                </a:solidFill>
                <a:latin typeface="+mn-lt"/>
                <a:ea typeface="+mn-ea"/>
                <a:cs typeface="+mn-cs"/>
              </a:rPr>
              <a:t>USCG</a:t>
            </a:r>
            <a:r>
              <a:rPr lang="en-US" sz="1400" b="0" i="0" u="none" strike="noStrike" kern="1200" baseline="0" dirty="0">
                <a:solidFill>
                  <a:schemeClr val="tx1"/>
                </a:solidFill>
                <a:latin typeface="+mn-lt"/>
                <a:ea typeface="+mn-ea"/>
                <a:cs typeface="+mn-cs"/>
              </a:rPr>
              <a:t> Marine Safety Center.</a:t>
            </a:r>
            <a:endParaRPr lang="en-US" altLang="en-US" sz="1400" b="0" dirty="0"/>
          </a:p>
          <a:p>
            <a:endParaRPr lang="en-US" altLang="en-US" sz="1400" dirty="0"/>
          </a:p>
        </p:txBody>
      </p:sp>
      <p:sp>
        <p:nvSpPr>
          <p:cNvPr id="4" name="Slide Number Placeholder 3"/>
          <p:cNvSpPr>
            <a:spLocks noGrp="1"/>
          </p:cNvSpPr>
          <p:nvPr>
            <p:ph type="sldNum" sz="quarter" idx="5"/>
          </p:nvPr>
        </p:nvSpPr>
        <p:spPr/>
        <p:txBody>
          <a:bodyPr/>
          <a:lstStyle>
            <a:lvl1pPr defTabSz="9429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942975"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942975"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942975"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942975"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429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D3469DC-AD01-4D65-8861-F255ED533562}" type="slidenum">
              <a:rPr lang="en-US" altLang="en-US" sz="1200"/>
              <a:pPr eaLnBrk="1" hangingPunct="1"/>
              <a:t>8</a:t>
            </a:fld>
            <a:endParaRPr lang="en-US" altLang="en-US" sz="1200"/>
          </a:p>
        </p:txBody>
      </p:sp>
    </p:spTree>
    <p:extLst>
      <p:ext uri="{BB962C8B-B14F-4D97-AF65-F5344CB8AC3E}">
        <p14:creationId xmlns:p14="http://schemas.microsoft.com/office/powerpoint/2010/main" val="169684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350838"/>
            <a:ext cx="3452812" cy="2590800"/>
          </a:xfrm>
        </p:spPr>
      </p:sp>
      <p:sp>
        <p:nvSpPr>
          <p:cNvPr id="3" name="Notes Placeholder 2"/>
          <p:cNvSpPr>
            <a:spLocks noGrp="1"/>
          </p:cNvSpPr>
          <p:nvPr>
            <p:ph type="body" idx="1"/>
          </p:nvPr>
        </p:nvSpPr>
        <p:spPr>
          <a:xfrm>
            <a:off x="438944" y="3170237"/>
            <a:ext cx="6019800" cy="5410200"/>
          </a:xfrm>
        </p:spPr>
        <p:txBody>
          <a:bodyPr/>
          <a:lstStyle/>
          <a:p>
            <a:r>
              <a:rPr lang="en-US" sz="1400" b="1" dirty="0"/>
              <a:t>MIKE HOLT</a:t>
            </a:r>
          </a:p>
          <a:p>
            <a:endParaRPr lang="en-US" sz="1400" b="1" dirty="0"/>
          </a:p>
          <a:p>
            <a:r>
              <a:rPr lang="en-US" sz="1400" dirty="0"/>
              <a:t>Recollection of considerations on October 1, 2015 (i.e. once communications were lost with EL FARO)</a:t>
            </a:r>
          </a:p>
          <a:p>
            <a:pPr marL="231549" indent="-231549">
              <a:buFont typeface="+mj-lt"/>
              <a:buAutoNum type="arabicPeriod"/>
            </a:pPr>
            <a:r>
              <a:rPr lang="en-US" sz="1400" dirty="0"/>
              <a:t>GC’s response and action taken in the immediate aftermath of a catastrophic event involving employees and organization assets</a:t>
            </a:r>
          </a:p>
          <a:p>
            <a:pPr marL="231549" indent="-231549">
              <a:buFont typeface="+mj-lt"/>
              <a:buAutoNum type="arabicPeriod"/>
            </a:pPr>
            <a:r>
              <a:rPr lang="en-US" sz="1400" dirty="0"/>
              <a:t>Deploying officers during the search (e.g. Union Hall, Seventh Coast Guard District)</a:t>
            </a:r>
          </a:p>
          <a:p>
            <a:pPr marL="231549" indent="-231549">
              <a:buFont typeface="+mj-lt"/>
              <a:buAutoNum type="arabicPeriod"/>
            </a:pPr>
            <a:r>
              <a:rPr lang="en-US" sz="1400" dirty="0"/>
              <a:t>Addressing immediate questions and concerns raised by crewmembers’ families </a:t>
            </a:r>
          </a:p>
          <a:p>
            <a:pPr marL="231549" indent="-231549">
              <a:buFont typeface="+mj-lt"/>
              <a:buAutoNum type="arabicPeriod"/>
            </a:pPr>
            <a:r>
              <a:rPr lang="en-US" sz="1400" dirty="0"/>
              <a:t>Reached out to all the families of the 33 individuals onboard and are in constant communication with them regarding updates on the El Faro.</a:t>
            </a:r>
          </a:p>
          <a:p>
            <a:pPr marL="231549" indent="-231549">
              <a:buFont typeface="+mj-lt"/>
              <a:buAutoNum type="arabicPeriod"/>
            </a:pPr>
            <a:r>
              <a:rPr lang="en-US" sz="1400" dirty="0"/>
              <a:t>A 24-hour family hotline and dedicated family website was activated Thursday, October 1.</a:t>
            </a:r>
          </a:p>
          <a:p>
            <a:pPr marL="231549" indent="-231549">
              <a:buFont typeface="+mj-lt"/>
              <a:buAutoNum type="arabicPeriod"/>
            </a:pPr>
            <a:r>
              <a:rPr lang="en-US" sz="1400" dirty="0"/>
              <a:t>Set Up Crisis Center for family support</a:t>
            </a:r>
          </a:p>
          <a:p>
            <a:pPr marL="231549" indent="-231549">
              <a:buFont typeface="+mj-lt"/>
              <a:buAutoNum type="arabicPeriod"/>
            </a:pPr>
            <a:r>
              <a:rPr lang="en-US" sz="1400" dirty="0"/>
              <a:t>Family members and loved ones were assisted in travel to Jacksonville where in-person family meetings were held.</a:t>
            </a:r>
          </a:p>
          <a:p>
            <a:pPr marL="231549" indent="-231549">
              <a:buFont typeface="+mj-lt"/>
              <a:buAutoNum type="arabicPeriod"/>
            </a:pPr>
            <a:r>
              <a:rPr lang="en-US" sz="1400" dirty="0"/>
              <a:t>Twice-daily conference calls with the Coast Guard and family members were held throughout the search.</a:t>
            </a:r>
          </a:p>
          <a:p>
            <a:endParaRPr lang="en-US" dirty="0"/>
          </a:p>
        </p:txBody>
      </p:sp>
      <p:sp>
        <p:nvSpPr>
          <p:cNvPr id="4" name="Slide Number Placeholder 3"/>
          <p:cNvSpPr>
            <a:spLocks noGrp="1"/>
          </p:cNvSpPr>
          <p:nvPr>
            <p:ph type="sldNum" sz="quarter" idx="10"/>
          </p:nvPr>
        </p:nvSpPr>
        <p:spPr/>
        <p:txBody>
          <a:bodyPr/>
          <a:lstStyle/>
          <a:p>
            <a:fld id="{59E54E2D-FDFB-45CC-9C7E-D1A3096283CB}" type="slidenum">
              <a:rPr lang="en-US" smtClean="0"/>
              <a:t>9</a:t>
            </a:fld>
            <a:endParaRPr lang="en-US"/>
          </a:p>
        </p:txBody>
      </p:sp>
    </p:spTree>
    <p:extLst>
      <p:ext uri="{BB962C8B-B14F-4D97-AF65-F5344CB8AC3E}">
        <p14:creationId xmlns:p14="http://schemas.microsoft.com/office/powerpoint/2010/main" val="173474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1506538" y="427038"/>
            <a:ext cx="3913187" cy="2935287"/>
          </a:xfrm>
          <a:ln/>
        </p:spPr>
      </p:sp>
      <p:sp>
        <p:nvSpPr>
          <p:cNvPr id="6147" name="Notes Placeholder 2"/>
          <p:cNvSpPr>
            <a:spLocks noGrp="1"/>
          </p:cNvSpPr>
          <p:nvPr>
            <p:ph type="body" idx="1"/>
          </p:nvPr>
        </p:nvSpPr>
        <p:spPr>
          <a:xfrm>
            <a:off x="515144" y="3627437"/>
            <a:ext cx="5579110"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JEFF BRAY  / MIKE HOLT</a:t>
            </a:r>
          </a:p>
          <a:p>
            <a:endParaRPr lang="en-US" altLang="en-US" b="1" dirty="0"/>
          </a:p>
          <a:p>
            <a:r>
              <a:rPr lang="en-US" altLang="en-US" sz="1400" dirty="0"/>
              <a:t>Discuss interaction with family members from their perspective.</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139">
              <a:spcBef>
                <a:spcPct val="30000"/>
              </a:spcBef>
              <a:defRPr sz="1200">
                <a:solidFill>
                  <a:schemeClr val="tx1"/>
                </a:solidFill>
                <a:latin typeface="Times New Roman" pitchFamily="18" charset="0"/>
              </a:defRPr>
            </a:lvl1pPr>
            <a:lvl2pPr marL="752534" indent="-289436" defTabSz="955139">
              <a:spcBef>
                <a:spcPct val="30000"/>
              </a:spcBef>
              <a:defRPr sz="1200">
                <a:solidFill>
                  <a:schemeClr val="tx1"/>
                </a:solidFill>
                <a:latin typeface="Times New Roman" pitchFamily="18" charset="0"/>
              </a:defRPr>
            </a:lvl2pPr>
            <a:lvl3pPr marL="1157745" indent="-231549" defTabSz="955139">
              <a:spcBef>
                <a:spcPct val="30000"/>
              </a:spcBef>
              <a:defRPr sz="1200">
                <a:solidFill>
                  <a:schemeClr val="tx1"/>
                </a:solidFill>
                <a:latin typeface="Times New Roman" pitchFamily="18" charset="0"/>
              </a:defRPr>
            </a:lvl3pPr>
            <a:lvl4pPr marL="1620843" indent="-231549" defTabSz="955139">
              <a:spcBef>
                <a:spcPct val="30000"/>
              </a:spcBef>
              <a:defRPr sz="1200">
                <a:solidFill>
                  <a:schemeClr val="tx1"/>
                </a:solidFill>
                <a:latin typeface="Times New Roman" pitchFamily="18" charset="0"/>
              </a:defRPr>
            </a:lvl4pPr>
            <a:lvl5pPr marL="2083940" indent="-231549" defTabSz="955139">
              <a:spcBef>
                <a:spcPct val="30000"/>
              </a:spcBef>
              <a:defRPr sz="1200">
                <a:solidFill>
                  <a:schemeClr val="tx1"/>
                </a:solidFill>
                <a:latin typeface="Times New Roman" pitchFamily="18" charset="0"/>
              </a:defRPr>
            </a:lvl5pPr>
            <a:lvl6pPr marL="2547038" indent="-231549" defTabSz="955139" eaLnBrk="0" fontAlgn="base" hangingPunct="0">
              <a:spcBef>
                <a:spcPct val="30000"/>
              </a:spcBef>
              <a:spcAft>
                <a:spcPct val="0"/>
              </a:spcAft>
              <a:defRPr sz="1200">
                <a:solidFill>
                  <a:schemeClr val="tx1"/>
                </a:solidFill>
                <a:latin typeface="Times New Roman" pitchFamily="18" charset="0"/>
              </a:defRPr>
            </a:lvl6pPr>
            <a:lvl7pPr marL="3010136" indent="-231549" defTabSz="955139" eaLnBrk="0" fontAlgn="base" hangingPunct="0">
              <a:spcBef>
                <a:spcPct val="30000"/>
              </a:spcBef>
              <a:spcAft>
                <a:spcPct val="0"/>
              </a:spcAft>
              <a:defRPr sz="1200">
                <a:solidFill>
                  <a:schemeClr val="tx1"/>
                </a:solidFill>
                <a:latin typeface="Times New Roman" pitchFamily="18" charset="0"/>
              </a:defRPr>
            </a:lvl7pPr>
            <a:lvl8pPr marL="3473234" indent="-231549" defTabSz="955139" eaLnBrk="0" fontAlgn="base" hangingPunct="0">
              <a:spcBef>
                <a:spcPct val="30000"/>
              </a:spcBef>
              <a:spcAft>
                <a:spcPct val="0"/>
              </a:spcAft>
              <a:defRPr sz="1200">
                <a:solidFill>
                  <a:schemeClr val="tx1"/>
                </a:solidFill>
                <a:latin typeface="Times New Roman" pitchFamily="18" charset="0"/>
              </a:defRPr>
            </a:lvl8pPr>
            <a:lvl9pPr marL="3936332" indent="-231549" defTabSz="955139"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DCC30CD-6CD8-45AA-86B8-C034E1105751}" type="slidenum">
              <a:rPr lang="en-US" altLang="en-US"/>
              <a:pPr>
                <a:spcBef>
                  <a:spcPct val="0"/>
                </a:spcBef>
              </a:pPr>
              <a:t>10</a:t>
            </a:fld>
            <a:endParaRPr lang="en-US" altLang="en-US"/>
          </a:p>
        </p:txBody>
      </p:sp>
    </p:spTree>
    <p:extLst>
      <p:ext uri="{BB962C8B-B14F-4D97-AF65-F5344CB8AC3E}">
        <p14:creationId xmlns:p14="http://schemas.microsoft.com/office/powerpoint/2010/main" val="82719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5F1C52-B846-416D-8CC7-901F56781714}"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399600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2D0D4-9983-468D-8803-37AC932B40DC}"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141952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6FB63-17B8-43EE-B8F1-AB7535126CEE}"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221482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FE5D713-5DAC-244E-9AC2-6B0600C7DE1C}"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158101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5D713-5DAC-244E-9AC2-6B0600C7DE1C}"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101082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E5D713-5DAC-244E-9AC2-6B0600C7DE1C}"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2643995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E5D713-5DAC-244E-9AC2-6B0600C7DE1C}"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424701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E5D713-5DAC-244E-9AC2-6B0600C7DE1C}" type="datetimeFigureOut">
              <a:rPr lang="en-US" smtClean="0"/>
              <a:t>5/3/2018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996088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E5D713-5DAC-244E-9AC2-6B0600C7DE1C}" type="datetimeFigureOut">
              <a:rPr lang="en-US" smtClean="0"/>
              <a:t>5/3/2018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3572249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5D713-5DAC-244E-9AC2-6B0600C7DE1C}" type="datetimeFigureOut">
              <a:rPr lang="en-US" smtClean="0"/>
              <a:t>5/3/2018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718399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FE5D713-5DAC-244E-9AC2-6B0600C7DE1C}"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251465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06CAF-4423-470A-8CE9-E5FFCE99A288}"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206533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FE5D713-5DAC-244E-9AC2-6B0600C7DE1C}" type="datetimeFigureOut">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290688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5D713-5DAC-244E-9AC2-6B0600C7DE1C}"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78867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5D713-5DAC-244E-9AC2-6B0600C7DE1C}" type="datetimeFigureOut">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10130-C37A-F440-ABD3-8445F0ED6983}" type="slidenum">
              <a:rPr lang="en-US" smtClean="0"/>
              <a:t>‹#›</a:t>
            </a:fld>
            <a:endParaRPr lang="en-US"/>
          </a:p>
        </p:txBody>
      </p:sp>
    </p:spTree>
    <p:extLst>
      <p:ext uri="{BB962C8B-B14F-4D97-AF65-F5344CB8AC3E}">
        <p14:creationId xmlns:p14="http://schemas.microsoft.com/office/powerpoint/2010/main" val="366035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E65B37-C958-4E4D-9866-AE8849173DFD}" type="datetime1">
              <a:rPr lang="en-US" smtClean="0"/>
              <a:t>5/3/2018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46138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8F08E1-8450-420A-8FD0-A5C466D2A07D}"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320985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CEBE2E-6137-452E-B1E0-5718AFE1685D}" type="datetime1">
              <a:rPr lang="en-US" smtClean="0"/>
              <a:t>5/3/2018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148357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6E823F-D553-485B-BE79-BF63FE638808}" type="datetime1">
              <a:rPr lang="en-US" smtClean="0"/>
              <a:t>5/3/2018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315326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18FE-88A8-4C90-AAE0-47730C1587DF}" type="datetime1">
              <a:rPr lang="en-US" smtClean="0"/>
              <a:t>5/3/2018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181953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D2C721-D36A-4645-AE1B-5428F18F75A3}"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182800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973D4-D395-4D88-ADA9-D66BF56E72EB}" type="datetime1">
              <a:rPr lang="en-US" smtClean="0"/>
              <a:t>5/3/2018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E42A2-CB2A-4F14-846A-FF98C17BCB73}" type="slidenum">
              <a:rPr lang="en-US" smtClean="0"/>
              <a:t>‹#›</a:t>
            </a:fld>
            <a:endParaRPr lang="en-US"/>
          </a:p>
        </p:txBody>
      </p:sp>
    </p:spTree>
    <p:extLst>
      <p:ext uri="{BB962C8B-B14F-4D97-AF65-F5344CB8AC3E}">
        <p14:creationId xmlns:p14="http://schemas.microsoft.com/office/powerpoint/2010/main" val="137816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965D-421B-422C-BE98-B49AA622D847}" type="datetime1">
              <a:rPr lang="en-US" smtClean="0"/>
              <a:t>5/3/2018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E42A2-CB2A-4F14-846A-FF98C17BCB73}" type="slidenum">
              <a:rPr lang="en-US" smtClean="0"/>
              <a:t>‹#›</a:t>
            </a:fld>
            <a:endParaRPr lang="en-US"/>
          </a:p>
        </p:txBody>
      </p:sp>
    </p:spTree>
    <p:extLst>
      <p:ext uri="{BB962C8B-B14F-4D97-AF65-F5344CB8AC3E}">
        <p14:creationId xmlns:p14="http://schemas.microsoft.com/office/powerpoint/2010/main" val="382616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E5D713-5DAC-244E-9AC2-6B0600C7DE1C}" type="datetimeFigureOut">
              <a:rPr lang="en-US" smtClean="0"/>
              <a:t>5/3/2018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210130-C37A-F440-ABD3-8445F0ED6983}" type="slidenum">
              <a:rPr lang="en-US" smtClean="0"/>
              <a:t>‹#›</a:t>
            </a:fld>
            <a:endParaRPr lang="en-US"/>
          </a:p>
        </p:txBody>
      </p:sp>
    </p:spTree>
    <p:extLst>
      <p:ext uri="{BB962C8B-B14F-4D97-AF65-F5344CB8AC3E}">
        <p14:creationId xmlns:p14="http://schemas.microsoft.com/office/powerpoint/2010/main" val="273464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youtube.com/watch?v=q3h8HbloK0o"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42.jpeg"/><Relationship Id="rId16" Type="http://schemas.openxmlformats.org/officeDocument/2006/relationships/image" Target="../media/image56.jpeg"/><Relationship Id="rId20"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7200"/>
            <a:ext cx="10096203" cy="7613896"/>
          </a:xfrm>
          <a:prstGeom prst="rect">
            <a:avLst/>
          </a:prstGeom>
        </p:spPr>
      </p:pic>
      <p:sp>
        <p:nvSpPr>
          <p:cNvPr id="2" name="Title 1"/>
          <p:cNvSpPr>
            <a:spLocks noGrp="1"/>
          </p:cNvSpPr>
          <p:nvPr>
            <p:ph type="ctrTitle"/>
          </p:nvPr>
        </p:nvSpPr>
        <p:spPr>
          <a:xfrm>
            <a:off x="685800" y="-76200"/>
            <a:ext cx="7772400" cy="1470025"/>
          </a:xfrm>
        </p:spPr>
        <p:txBody>
          <a:bodyPr/>
          <a:lstStyle/>
          <a:p>
            <a:r>
              <a:rPr lang="en-US" dirty="0">
                <a:solidFill>
                  <a:schemeClr val="bg1"/>
                </a:solidFill>
                <a:effectLst>
                  <a:outerShdw blurRad="38100" dist="38100" dir="2700000" algn="tl">
                    <a:srgbClr val="000000">
                      <a:alpha val="43137"/>
                    </a:srgbClr>
                  </a:outerShdw>
                </a:effectLst>
                <a:latin typeface="Book Antiqua" panose="02040602050305030304" pitchFamily="18" charset="0"/>
              </a:rPr>
              <a:t>Loss of S/S EL FARO</a:t>
            </a:r>
          </a:p>
        </p:txBody>
      </p:sp>
      <p:sp>
        <p:nvSpPr>
          <p:cNvPr id="3" name="Subtitle 2"/>
          <p:cNvSpPr>
            <a:spLocks noGrp="1"/>
          </p:cNvSpPr>
          <p:nvPr>
            <p:ph type="subTitle" idx="1"/>
          </p:nvPr>
        </p:nvSpPr>
        <p:spPr>
          <a:xfrm>
            <a:off x="304800" y="1066800"/>
            <a:ext cx="8686800" cy="5562600"/>
          </a:xfrm>
        </p:spPr>
        <p:txBody>
          <a:bodyPr>
            <a:normAutofit/>
          </a:bodyPr>
          <a:lstStyle/>
          <a:p>
            <a:r>
              <a:rPr lang="en-US" b="1" i="1" dirty="0">
                <a:solidFill>
                  <a:schemeClr val="bg1"/>
                </a:solidFill>
                <a:effectLst>
                  <a:outerShdw blurRad="38100" dist="38100" dir="2700000" algn="tl">
                    <a:srgbClr val="000000">
                      <a:alpha val="43137"/>
                    </a:srgbClr>
                  </a:outerShdw>
                </a:effectLst>
                <a:latin typeface="Book Antiqua" panose="02040602050305030304" pitchFamily="18" charset="0"/>
              </a:rPr>
              <a:t>Anatomy of the Response to a Tragedy</a:t>
            </a: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endParaRPr lang="en-US" sz="2400" dirty="0">
              <a:solidFill>
                <a:schemeClr val="bg1"/>
              </a:solidFill>
              <a:effectLst>
                <a:outerShdw blurRad="38100" dist="38100" dir="2700000" algn="tl">
                  <a:srgbClr val="000000">
                    <a:alpha val="43137"/>
                  </a:srgbClr>
                </a:outerShdw>
              </a:effectLst>
              <a:latin typeface="Book Antiqua" panose="02040602050305030304" pitchFamily="18" charset="0"/>
            </a:endParaRPr>
          </a:p>
          <a:p>
            <a:r>
              <a:rPr lang="en-US" sz="2000" dirty="0">
                <a:solidFill>
                  <a:schemeClr val="bg1"/>
                </a:solidFill>
                <a:effectLst>
                  <a:outerShdw blurRad="38100" dist="38100" dir="2700000" algn="tl">
                    <a:srgbClr val="000000">
                      <a:alpha val="43137"/>
                    </a:srgbClr>
                  </a:outerShdw>
                </a:effectLst>
                <a:latin typeface="Book Antiqua" panose="02040602050305030304" pitchFamily="18" charset="0"/>
              </a:rPr>
              <a:t>2018 </a:t>
            </a:r>
            <a:r>
              <a:rPr lang="en-US" sz="2000" dirty="0" err="1">
                <a:solidFill>
                  <a:schemeClr val="bg1"/>
                </a:solidFill>
                <a:effectLst>
                  <a:outerShdw blurRad="38100" dist="38100" dir="2700000" algn="tl">
                    <a:srgbClr val="000000">
                      <a:alpha val="43137"/>
                    </a:srgbClr>
                  </a:outerShdw>
                </a:effectLst>
                <a:latin typeface="Book Antiqua" panose="02040602050305030304" pitchFamily="18" charset="0"/>
              </a:rPr>
              <a:t>BMUSF</a:t>
            </a:r>
            <a:endParaRPr lang="en-US" sz="2000" dirty="0">
              <a:solidFill>
                <a:schemeClr val="bg1"/>
              </a:solidFill>
              <a:effectLst>
                <a:outerShdw blurRad="38100" dist="38100" dir="2700000" algn="tl">
                  <a:srgbClr val="000000">
                    <a:alpha val="43137"/>
                  </a:srgbClr>
                </a:outerShdw>
              </a:effectLst>
              <a:latin typeface="Book Antiqua" panose="02040602050305030304" pitchFamily="18" charset="0"/>
            </a:endParaRPr>
          </a:p>
          <a:p>
            <a:r>
              <a:rPr lang="en-US" sz="2000" dirty="0">
                <a:solidFill>
                  <a:schemeClr val="bg1"/>
                </a:solidFill>
                <a:effectLst>
                  <a:outerShdw blurRad="38100" dist="38100" dir="2700000" algn="tl">
                    <a:srgbClr val="000000">
                      <a:alpha val="43137"/>
                    </a:srgbClr>
                  </a:outerShdw>
                </a:effectLst>
                <a:latin typeface="Book Antiqua" panose="02040602050305030304" pitchFamily="18" charset="0"/>
              </a:rPr>
              <a:t>Semiannual Seminar</a:t>
            </a:r>
          </a:p>
          <a:p>
            <a:pPr algn="l"/>
            <a:endParaRPr lang="en-US" sz="1050"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
        <p:nvSpPr>
          <p:cNvPr id="4" name="Slide Number Placeholder 3"/>
          <p:cNvSpPr>
            <a:spLocks noGrp="1"/>
          </p:cNvSpPr>
          <p:nvPr>
            <p:ph type="sldNum" sz="quarter" idx="12"/>
          </p:nvPr>
        </p:nvSpPr>
        <p:spPr/>
        <p:txBody>
          <a:bodyPr/>
          <a:lstStyle/>
          <a:p>
            <a:fld id="{94CE42A2-CB2A-4F14-846A-FF98C17BCB73}" type="slidenum">
              <a:rPr lang="en-US" smtClean="0"/>
              <a:t>1</a:t>
            </a:fld>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299" y="5834063"/>
            <a:ext cx="1309687" cy="871537"/>
          </a:xfrm>
          <a:prstGeom prst="rect">
            <a:avLst/>
          </a:prstGeom>
          <a:ln>
            <a:solidFill>
              <a:schemeClr val="accent1">
                <a:lumMod val="60000"/>
                <a:lumOff val="40000"/>
              </a:schemeClr>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5943600"/>
            <a:ext cx="1926336" cy="646138"/>
          </a:xfrm>
          <a:prstGeom prst="rect">
            <a:avLst/>
          </a:prstGeom>
          <a:ln>
            <a:solidFill>
              <a:schemeClr val="accent1">
                <a:lumMod val="60000"/>
                <a:lumOff val="40000"/>
              </a:schemeClr>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4160" y="6034429"/>
            <a:ext cx="2421640" cy="51877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 y="5791200"/>
            <a:ext cx="990600" cy="990600"/>
          </a:xfrm>
          <a:prstGeom prst="rect">
            <a:avLst/>
          </a:prstGeom>
        </p:spPr>
      </p:pic>
    </p:spTree>
    <p:extLst>
      <p:ext uri="{BB962C8B-B14F-4D97-AF65-F5344CB8AC3E}">
        <p14:creationId xmlns:p14="http://schemas.microsoft.com/office/powerpoint/2010/main" val="3956865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6200"/>
            <a:ext cx="8229600" cy="1143000"/>
          </a:xfrm>
        </p:spPr>
        <p:txBody>
          <a:bodyPr>
            <a:normAutofit/>
          </a:bodyPr>
          <a:lstStyle/>
          <a:p>
            <a:r>
              <a:rPr lang="en-US" kern="0" dirty="0">
                <a:solidFill>
                  <a:srgbClr val="000000"/>
                </a:solidFill>
                <a:effectLst>
                  <a:outerShdw blurRad="38100" dist="38100" dir="2700000" algn="tl">
                    <a:srgbClr val="000000">
                      <a:alpha val="43137"/>
                    </a:srgbClr>
                  </a:outerShdw>
                </a:effectLst>
                <a:cs typeface="Arial" charset="0"/>
              </a:rPr>
              <a:t>Engagement with Family Members</a:t>
            </a:r>
            <a:endParaRPr lang="en-US" altLang="en-US" dirty="0">
              <a:effectLst>
                <a:outerShdw blurRad="38100" dist="38100" dir="2700000" algn="tl">
                  <a:srgbClr val="000000">
                    <a:alpha val="43137"/>
                  </a:srgbClr>
                </a:outerShdw>
              </a:effectLst>
            </a:endParaRPr>
          </a:p>
        </p:txBody>
      </p:sp>
      <p:sp>
        <p:nvSpPr>
          <p:cNvPr id="5123" name="Slide Number Placeholder 3"/>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AEAEA"/>
                </a:solidFill>
                <a:latin typeface="Times New Roman" pitchFamily="18" charset="0"/>
              </a:defRPr>
            </a:lvl1pPr>
            <a:lvl2pPr marL="742950" indent="-285750">
              <a:spcBef>
                <a:spcPct val="20000"/>
              </a:spcBef>
              <a:buChar char="–"/>
              <a:defRPr sz="2800">
                <a:solidFill>
                  <a:srgbClr val="EAEAEA"/>
                </a:solidFill>
                <a:latin typeface="Times New Roman" pitchFamily="18" charset="0"/>
              </a:defRPr>
            </a:lvl2pPr>
            <a:lvl3pPr marL="1143000" indent="-228600">
              <a:spcBef>
                <a:spcPct val="20000"/>
              </a:spcBef>
              <a:buChar char="•"/>
              <a:defRPr sz="2400">
                <a:solidFill>
                  <a:srgbClr val="EAEAEA"/>
                </a:solidFill>
                <a:latin typeface="Times New Roman" pitchFamily="18" charset="0"/>
              </a:defRPr>
            </a:lvl3pPr>
            <a:lvl4pPr marL="1600200" indent="-228600">
              <a:spcBef>
                <a:spcPct val="20000"/>
              </a:spcBef>
              <a:buChar char="–"/>
              <a:defRPr sz="2000">
                <a:solidFill>
                  <a:srgbClr val="EAEAEA"/>
                </a:solidFill>
                <a:latin typeface="Times New Roman" pitchFamily="18" charset="0"/>
              </a:defRPr>
            </a:lvl4pPr>
            <a:lvl5pPr marL="2057400" indent="-228600">
              <a:spcBef>
                <a:spcPct val="20000"/>
              </a:spcBef>
              <a:buChar char="»"/>
              <a:defRPr sz="2000">
                <a:solidFill>
                  <a:srgbClr val="EAEAEA"/>
                </a:solidFill>
                <a:latin typeface="Times New Roman" pitchFamily="18" charset="0"/>
              </a:defRPr>
            </a:lvl5pPr>
            <a:lvl6pPr marL="2514600" indent="-228600" eaLnBrk="0" fontAlgn="base" hangingPunct="0">
              <a:spcBef>
                <a:spcPct val="20000"/>
              </a:spcBef>
              <a:spcAft>
                <a:spcPct val="0"/>
              </a:spcAft>
              <a:buChar char="»"/>
              <a:defRPr sz="2000">
                <a:solidFill>
                  <a:srgbClr val="EAEAEA"/>
                </a:solidFill>
                <a:latin typeface="Times New Roman" pitchFamily="18" charset="0"/>
              </a:defRPr>
            </a:lvl6pPr>
            <a:lvl7pPr marL="2971800" indent="-228600" eaLnBrk="0" fontAlgn="base" hangingPunct="0">
              <a:spcBef>
                <a:spcPct val="20000"/>
              </a:spcBef>
              <a:spcAft>
                <a:spcPct val="0"/>
              </a:spcAft>
              <a:buChar char="»"/>
              <a:defRPr sz="2000">
                <a:solidFill>
                  <a:srgbClr val="EAEAEA"/>
                </a:solidFill>
                <a:latin typeface="Times New Roman" pitchFamily="18" charset="0"/>
              </a:defRPr>
            </a:lvl7pPr>
            <a:lvl8pPr marL="3429000" indent="-228600" eaLnBrk="0" fontAlgn="base" hangingPunct="0">
              <a:spcBef>
                <a:spcPct val="20000"/>
              </a:spcBef>
              <a:spcAft>
                <a:spcPct val="0"/>
              </a:spcAft>
              <a:buChar char="»"/>
              <a:defRPr sz="2000">
                <a:solidFill>
                  <a:srgbClr val="EAEAEA"/>
                </a:solidFill>
                <a:latin typeface="Times New Roman" pitchFamily="18" charset="0"/>
              </a:defRPr>
            </a:lvl8pPr>
            <a:lvl9pPr marL="3886200" indent="-228600" eaLnBrk="0" fontAlgn="base" hangingPunct="0">
              <a:spcBef>
                <a:spcPct val="20000"/>
              </a:spcBef>
              <a:spcAft>
                <a:spcPct val="0"/>
              </a:spcAft>
              <a:buChar char="»"/>
              <a:defRPr sz="2000">
                <a:solidFill>
                  <a:srgbClr val="EAEAEA"/>
                </a:solidFill>
                <a:latin typeface="Times New Roman" pitchFamily="18" charset="0"/>
              </a:defRPr>
            </a:lvl9pPr>
          </a:lstStyle>
          <a:p>
            <a:pPr>
              <a:spcBef>
                <a:spcPct val="0"/>
              </a:spcBef>
              <a:buFontTx/>
              <a:buNone/>
            </a:pPr>
            <a:fld id="{FB3CC53C-19AD-4AAA-9874-7E4605957DD1}" type="slidenum">
              <a:rPr lang="en-US" altLang="en-US" sz="1400">
                <a:solidFill>
                  <a:schemeClr val="tx1"/>
                </a:solidFill>
              </a:rPr>
              <a:pPr>
                <a:spcBef>
                  <a:spcPct val="0"/>
                </a:spcBef>
                <a:buFontTx/>
                <a:buNone/>
              </a:pPr>
              <a:t>10</a:t>
            </a:fld>
            <a:endParaRPr lang="en-US" altLang="en-US" sz="1400">
              <a:solidFill>
                <a:schemeClr val="tx1"/>
              </a:solidFill>
            </a:endParaRPr>
          </a:p>
        </p:txBody>
      </p:sp>
      <p:pic>
        <p:nvPicPr>
          <p:cNvPr id="5126" name="Picture 3" descr="\\HQS-FS-STE-002\Users1\JDNeubauer\Home\Desktop\photos_medleyphoto_132682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181489"/>
            <a:ext cx="2793481" cy="20951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5715000"/>
            <a:ext cx="5177116" cy="1066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371" y="1340887"/>
            <a:ext cx="4957482"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510" y="4343400"/>
            <a:ext cx="1706582" cy="2274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6" descr="\\HQS-FS-STE-002\Users1\JDNeubauer\Home\Desktop\El%20Faro%20memorial%20unveiled20161001222028_8089054_ver1_0_1280_7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474" y="3727811"/>
            <a:ext cx="3115332"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530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seattletimes.com/wp-content/uploads/2015/10/d53455703fc84fa3a1f9b10e0258c40b-780x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943" y="2080135"/>
            <a:ext cx="2010356" cy="14400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dirty="0">
                <a:effectLst>
                  <a:outerShdw blurRad="38100" dist="38100" dir="2700000" algn="tl">
                    <a:srgbClr val="000000">
                      <a:alpha val="43137"/>
                    </a:srgbClr>
                  </a:outerShdw>
                </a:effectLst>
              </a:rPr>
              <a:t>The Coast Guard MBI &amp; NTSB Investigation</a:t>
            </a:r>
          </a:p>
        </p:txBody>
      </p:sp>
      <p:sp>
        <p:nvSpPr>
          <p:cNvPr id="4" name="Slide Number Placeholder 3"/>
          <p:cNvSpPr>
            <a:spLocks noGrp="1"/>
          </p:cNvSpPr>
          <p:nvPr>
            <p:ph type="sldNum" sz="quarter" idx="12"/>
          </p:nvPr>
        </p:nvSpPr>
        <p:spPr/>
        <p:txBody>
          <a:bodyPr/>
          <a:lstStyle/>
          <a:p>
            <a:fld id="{94CE42A2-CB2A-4F14-846A-FF98C17BCB73}" type="slidenum">
              <a:rPr lang="en-US" smtClean="0"/>
              <a:t>11</a:t>
            </a:fld>
            <a:endParaRPr lang="en-US"/>
          </a:p>
        </p:txBody>
      </p:sp>
      <p:pic>
        <p:nvPicPr>
          <p:cNvPr id="9" name="Picture 3" descr="U:\Active Matters\71952-EL FARO\BMUSF\MBI Swearing 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854" y="4352117"/>
            <a:ext cx="3928529" cy="2209800"/>
          </a:xfrm>
          <a:prstGeom prst="rect">
            <a:avLst/>
          </a:prstGeom>
          <a:noFill/>
          <a:ln>
            <a:solidFill>
              <a:schemeClr val="accent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169" y="990600"/>
            <a:ext cx="2209631" cy="396240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4782604"/>
            <a:ext cx="3581400" cy="1999196"/>
          </a:xfrm>
          <a:prstGeom prst="rect">
            <a:avLst/>
          </a:prstGeom>
          <a:ln>
            <a:solidFill>
              <a:schemeClr val="accent1">
                <a:lumMod val="75000"/>
              </a:schemeClr>
            </a:solidFill>
          </a:ln>
          <a:effectLst>
            <a:outerShdw blurRad="50800" dist="38100" dir="2700000" algn="tl" rotWithShape="0">
              <a:prstClr val="black">
                <a:alpha val="40000"/>
              </a:prstClr>
            </a:outerShdw>
          </a:effectLst>
        </p:spPr>
      </p:pic>
      <p:pic>
        <p:nvPicPr>
          <p:cNvPr id="3" name="Picture 2" descr="Image result for coast guard el faro mb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447800"/>
            <a:ext cx="3886200" cy="2585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775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outerShdw blurRad="38100" dist="38100" dir="2700000" algn="tl">
                    <a:srgbClr val="000000">
                      <a:alpha val="43137"/>
                    </a:srgbClr>
                  </a:outerShdw>
                </a:effectLst>
              </a:rPr>
              <a:t>Organizing the Team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08770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4CE42A2-CB2A-4F14-846A-FF98C17BCB73}" type="slidenum">
              <a:rPr lang="en-US" smtClean="0"/>
              <a:t>12</a:t>
            </a:fld>
            <a:endParaRPr lang="en-US"/>
          </a:p>
        </p:txBody>
      </p:sp>
    </p:spTree>
    <p:extLst>
      <p:ext uri="{BB962C8B-B14F-4D97-AF65-F5344CB8AC3E}">
        <p14:creationId xmlns:p14="http://schemas.microsoft.com/office/powerpoint/2010/main" val="955066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ffectLst>
                  <a:outerShdw blurRad="38100" dist="38100" dir="2700000" algn="tl">
                    <a:srgbClr val="000000">
                      <a:alpha val="43137"/>
                    </a:srgbClr>
                  </a:outerShdw>
                </a:effectLst>
              </a:rPr>
              <a:t>Limitation Action &amp; Government Investigations</a:t>
            </a:r>
          </a:p>
        </p:txBody>
      </p:sp>
      <p:sp>
        <p:nvSpPr>
          <p:cNvPr id="4" name="Slide Number Placeholder 3"/>
          <p:cNvSpPr>
            <a:spLocks noGrp="1"/>
          </p:cNvSpPr>
          <p:nvPr>
            <p:ph type="sldNum" sz="quarter" idx="12"/>
          </p:nvPr>
        </p:nvSpPr>
        <p:spPr/>
        <p:txBody>
          <a:bodyPr/>
          <a:lstStyle/>
          <a:p>
            <a:fld id="{94CE42A2-CB2A-4F14-846A-FF98C17BCB73}" type="slidenum">
              <a:rPr lang="en-US" smtClean="0"/>
              <a:t>13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1"/>
            <a:ext cx="3856063" cy="49529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972" y="1828800"/>
            <a:ext cx="3872499" cy="2469607"/>
          </a:xfrm>
          <a:prstGeom prst="rect">
            <a:avLst/>
          </a:prstGeom>
          <a:effectLst>
            <a:outerShdw blurRad="50800" dist="38100" dir="2700000" algn="tl" rotWithShape="0">
              <a:prstClr val="black">
                <a:alpha val="40000"/>
              </a:prstClr>
            </a:outerShdw>
          </a:effectLst>
        </p:spPr>
      </p:pic>
      <p:pic>
        <p:nvPicPr>
          <p:cNvPr id="6" name="Picture 2" descr="U:\Active Matters\71952-EL FARO\BMUSF\EF LAw Su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7067" y="4495800"/>
            <a:ext cx="3522133" cy="1981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14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ffectLst>
                  <a:outerShdw blurRad="38100" dist="38100" dir="2700000" algn="tl">
                    <a:srgbClr val="000000">
                      <a:alpha val="43137"/>
                    </a:srgbClr>
                  </a:outerShdw>
                </a:effectLst>
              </a:rPr>
              <a:t>Limitation Action &amp; Government Investigations (cont’d)</a:t>
            </a:r>
          </a:p>
        </p:txBody>
      </p:sp>
      <p:sp>
        <p:nvSpPr>
          <p:cNvPr id="3" name="Content Placeholder 2"/>
          <p:cNvSpPr>
            <a:spLocks noGrp="1"/>
          </p:cNvSpPr>
          <p:nvPr>
            <p:ph idx="1"/>
          </p:nvPr>
        </p:nvSpPr>
        <p:spPr>
          <a:xfrm>
            <a:off x="457200" y="1828800"/>
            <a:ext cx="8229600" cy="4525963"/>
          </a:xfrm>
        </p:spPr>
        <p:txBody>
          <a:bodyPr>
            <a:normAutofit/>
          </a:bodyPr>
          <a:lstStyle/>
          <a:p>
            <a:pPr marL="0" indent="0" algn="ctr">
              <a:buNone/>
            </a:pPr>
            <a:endParaRPr lang="en-US" sz="4400" dirty="0"/>
          </a:p>
          <a:p>
            <a:pPr marL="0" indent="0" algn="ctr">
              <a:buNone/>
            </a:pPr>
            <a:r>
              <a:rPr lang="en-US" dirty="0"/>
              <a:t>Hidden Slide</a:t>
            </a:r>
          </a:p>
          <a:p>
            <a:pPr marL="0" indent="0" algn="ctr">
              <a:buNone/>
            </a:pPr>
            <a:r>
              <a:rPr lang="en-US" dirty="0"/>
              <a:t>See Notes</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94CE42A2-CB2A-4F14-846A-FF98C17BCB73}" type="slidenum">
              <a:rPr lang="en-US" smtClean="0"/>
              <a:t>14</a:t>
            </a:fld>
            <a:endParaRPr lang="en-US" dirty="0"/>
          </a:p>
        </p:txBody>
      </p:sp>
    </p:spTree>
    <p:extLst>
      <p:ext uri="{BB962C8B-B14F-4D97-AF65-F5344CB8AC3E}">
        <p14:creationId xmlns:p14="http://schemas.microsoft.com/office/powerpoint/2010/main" val="3575182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rcRect l="27713" t="26121" r="36203" b="32489"/>
          <a:stretch>
            <a:fillRect/>
          </a:stretch>
        </p:blipFill>
        <p:spPr>
          <a:xfrm>
            <a:off x="6629400" y="1143000"/>
            <a:ext cx="2209800" cy="2233613"/>
          </a:xfrm>
          <a:prstGeom prst="rect">
            <a:avLst/>
          </a:prstGeom>
          <a:ln w="47625">
            <a:noFill/>
          </a:ln>
          <a:effectLst>
            <a:outerShdw blurRad="292100" dist="139700" dir="2700000" algn="tl" rotWithShape="0">
              <a:srgbClr val="333333">
                <a:alpha val="65000"/>
              </a:srgbClr>
            </a:outerShdw>
          </a:effectLst>
        </p:spPr>
      </p:pic>
      <p:sp>
        <p:nvSpPr>
          <p:cNvPr id="16387" name="Title 1"/>
          <p:cNvSpPr>
            <a:spLocks noGrp="1"/>
          </p:cNvSpPr>
          <p:nvPr>
            <p:ph type="title"/>
          </p:nvPr>
        </p:nvSpPr>
        <p:spPr>
          <a:xfrm>
            <a:off x="381000" y="0"/>
            <a:ext cx="7772400" cy="990600"/>
          </a:xfrm>
        </p:spPr>
        <p:txBody>
          <a:bodyPr/>
          <a:lstStyle/>
          <a:p>
            <a:r>
              <a:rPr lang="en-US" altLang="en-US">
                <a:solidFill>
                  <a:schemeClr val="tx1"/>
                </a:solidFill>
              </a:rPr>
              <a:t>Voyage Data Recorder</a:t>
            </a:r>
          </a:p>
        </p:txBody>
      </p:sp>
      <p:sp>
        <p:nvSpPr>
          <p:cNvPr id="16388" name="TextBox 4"/>
          <p:cNvSpPr txBox="1">
            <a:spLocks noChangeArrowheads="1"/>
          </p:cNvSpPr>
          <p:nvPr/>
        </p:nvSpPr>
        <p:spPr bwMode="auto">
          <a:xfrm>
            <a:off x="4114800" y="5943600"/>
            <a:ext cx="1371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7" name="Picture 6"/>
          <p:cNvPicPr/>
          <p:nvPr/>
        </p:nvPicPr>
        <p:blipFill>
          <a:blip r:embed="rId4"/>
          <a:srcRect l="16666" t="4391"/>
          <a:stretch>
            <a:fillRect/>
          </a:stretch>
        </p:blipFill>
        <p:spPr>
          <a:xfrm>
            <a:off x="4343400" y="3581400"/>
            <a:ext cx="4495800" cy="2743200"/>
          </a:xfrm>
          <a:prstGeom prst="rect">
            <a:avLst/>
          </a:prstGeom>
          <a:solidFill>
            <a:srgbClr val="FF9900"/>
          </a:solidFill>
          <a:ln>
            <a:noFill/>
          </a:ln>
          <a:effectLst>
            <a:outerShdw blurRad="292100" dist="139700" dir="2700000" algn="tl" rotWithShape="0">
              <a:srgbClr val="333333">
                <a:alpha val="65000"/>
              </a:srgbClr>
            </a:outerShdw>
          </a:effectLst>
        </p:spPr>
      </p:pic>
      <p:sp>
        <p:nvSpPr>
          <p:cNvPr id="8" name="Down Arrow 7"/>
          <p:cNvSpPr/>
          <p:nvPr/>
        </p:nvSpPr>
        <p:spPr>
          <a:xfrm rot="1422982">
            <a:off x="7138988" y="2751138"/>
            <a:ext cx="271462" cy="2279650"/>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91" name="Picture 9" descr="\\HQS-FS-STE-002\Users1\JDNeubauer\Home\Desktop\images8QFXRNH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114" y="4423969"/>
            <a:ext cx="2772110" cy="157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0" descr="\\HQS-FS-STE-002\Users1\JDNeubauer\Home\Desktop\untitl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143000"/>
            <a:ext cx="41910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wn Arrow 10"/>
          <p:cNvSpPr/>
          <p:nvPr/>
        </p:nvSpPr>
        <p:spPr>
          <a:xfrm rot="11287439">
            <a:off x="1989138" y="2139950"/>
            <a:ext cx="246062" cy="2278063"/>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7125907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dirty="0">
                <a:effectLst>
                  <a:outerShdw blurRad="38100" dist="38100" dir="2700000" algn="tl">
                    <a:srgbClr val="000000">
                      <a:alpha val="43137"/>
                    </a:srgbClr>
                  </a:outerShdw>
                </a:effectLst>
              </a:rPr>
              <a:t>Government Investigation Reports</a:t>
            </a:r>
          </a:p>
        </p:txBody>
      </p:sp>
      <p:sp>
        <p:nvSpPr>
          <p:cNvPr id="3" name="Content Placeholder 2"/>
          <p:cNvSpPr>
            <a:spLocks noGrp="1"/>
          </p:cNvSpPr>
          <p:nvPr>
            <p:ph idx="1"/>
          </p:nvPr>
        </p:nvSpPr>
        <p:spPr>
          <a:xfrm>
            <a:off x="457200" y="1143000"/>
            <a:ext cx="8229600" cy="1295400"/>
          </a:xfrm>
        </p:spPr>
        <p:txBody>
          <a:bodyPr>
            <a:normAutofit/>
          </a:bodyPr>
          <a:lstStyle/>
          <a:p>
            <a:r>
              <a:rPr lang="en-US" dirty="0"/>
              <a:t>Articulating the Cause: Release of the </a:t>
            </a:r>
            <a:r>
              <a:rPr lang="en-US" dirty="0" err="1"/>
              <a:t>USCG</a:t>
            </a:r>
            <a:r>
              <a:rPr lang="en-US" dirty="0"/>
              <a:t> &amp; NTSB Reports</a:t>
            </a:r>
          </a:p>
          <a:p>
            <a:endParaRPr lang="en-US" dirty="0"/>
          </a:p>
        </p:txBody>
      </p:sp>
      <p:sp>
        <p:nvSpPr>
          <p:cNvPr id="4" name="Slide Number Placeholder 3"/>
          <p:cNvSpPr>
            <a:spLocks noGrp="1"/>
          </p:cNvSpPr>
          <p:nvPr>
            <p:ph type="sldNum" sz="quarter" idx="12"/>
          </p:nvPr>
        </p:nvSpPr>
        <p:spPr/>
        <p:txBody>
          <a:bodyPr/>
          <a:lstStyle/>
          <a:p>
            <a:fld id="{94CE42A2-CB2A-4F14-846A-FF98C17BCB73}" type="slidenum">
              <a:rPr lang="en-US" smtClean="0"/>
              <a:t>16</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53151"/>
            <a:ext cx="3496299" cy="452864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508" y="2253153"/>
            <a:ext cx="3499653" cy="4528647"/>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21361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3" descr="4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3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3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3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3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3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28.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26.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24.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2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20.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18.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16.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14.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12.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0.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8.jp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6.jp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4.jpg"/>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jp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jp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00200" y="2628900"/>
            <a:ext cx="60579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4" name="TextBox 24"/>
          <p:cNvSpPr txBox="1">
            <a:spLocks noChangeArrowheads="1"/>
          </p:cNvSpPr>
          <p:nvPr/>
        </p:nvSpPr>
        <p:spPr bwMode="auto">
          <a:xfrm>
            <a:off x="2738438" y="857250"/>
            <a:ext cx="2057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Osaka" charset="0"/>
                <a:cs typeface="Osaka" charset="0"/>
              </a:defRPr>
            </a:lvl1pPr>
            <a:lvl2pPr marL="742950" indent="-285750">
              <a:defRPr sz="1400">
                <a:solidFill>
                  <a:schemeClr val="tx1"/>
                </a:solidFill>
                <a:latin typeface="Arial" charset="0"/>
                <a:ea typeface="Osaka" charset="0"/>
                <a:cs typeface="Osaka" charset="0"/>
              </a:defRPr>
            </a:lvl2pPr>
            <a:lvl3pPr marL="1143000" indent="-228600">
              <a:defRPr sz="1400">
                <a:solidFill>
                  <a:schemeClr val="tx1"/>
                </a:solidFill>
                <a:latin typeface="Arial" charset="0"/>
                <a:ea typeface="Osaka" charset="0"/>
                <a:cs typeface="Osaka" charset="0"/>
              </a:defRPr>
            </a:lvl3pPr>
            <a:lvl4pPr marL="1600200" indent="-228600">
              <a:defRPr sz="1400">
                <a:solidFill>
                  <a:schemeClr val="tx1"/>
                </a:solidFill>
                <a:latin typeface="Arial" charset="0"/>
                <a:ea typeface="Osaka" charset="0"/>
                <a:cs typeface="Osaka" charset="0"/>
              </a:defRPr>
            </a:lvl4pPr>
            <a:lvl5pPr marL="2057400" indent="-228600">
              <a:defRPr sz="1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1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1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1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1400">
                <a:solidFill>
                  <a:schemeClr val="tx1"/>
                </a:solidFill>
                <a:latin typeface="Arial" charset="0"/>
                <a:ea typeface="Osaka" charset="0"/>
                <a:cs typeface="Osaka" charset="0"/>
              </a:defRPr>
            </a:lvl9pPr>
          </a:lstStyle>
          <a:p>
            <a:pPr algn="ctr" defTabSz="685800"/>
            <a:r>
              <a:rPr lang="en-US" altLang="en-US" sz="1050" i="1" u="sng" dirty="0">
                <a:solidFill>
                  <a:prstClr val="black"/>
                </a:solidFill>
              </a:rPr>
              <a:t>Click mouse or arrow on keyboard to start animation</a:t>
            </a:r>
          </a:p>
        </p:txBody>
      </p:sp>
      <p:sp>
        <p:nvSpPr>
          <p:cNvPr id="166935" name="TextBox 1"/>
          <p:cNvSpPr txBox="1">
            <a:spLocks noChangeArrowheads="1"/>
          </p:cNvSpPr>
          <p:nvPr/>
        </p:nvSpPr>
        <p:spPr bwMode="auto">
          <a:xfrm>
            <a:off x="6485336" y="2438401"/>
            <a:ext cx="1164431" cy="90024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chemeClr val="tx1"/>
                </a:solidFill>
                <a:latin typeface="Arial" charset="0"/>
                <a:ea typeface="Osaka" charset="0"/>
                <a:cs typeface="Osaka" charset="0"/>
              </a:defRPr>
            </a:lvl1pPr>
            <a:lvl2pPr marL="742950" indent="-285750">
              <a:defRPr sz="1400">
                <a:solidFill>
                  <a:schemeClr val="tx1"/>
                </a:solidFill>
                <a:latin typeface="Arial" charset="0"/>
                <a:ea typeface="Osaka" charset="0"/>
                <a:cs typeface="Osaka" charset="0"/>
              </a:defRPr>
            </a:lvl2pPr>
            <a:lvl3pPr marL="1143000" indent="-228600">
              <a:defRPr sz="1400">
                <a:solidFill>
                  <a:schemeClr val="tx1"/>
                </a:solidFill>
                <a:latin typeface="Arial" charset="0"/>
                <a:ea typeface="Osaka" charset="0"/>
                <a:cs typeface="Osaka" charset="0"/>
              </a:defRPr>
            </a:lvl3pPr>
            <a:lvl4pPr marL="1600200" indent="-228600">
              <a:defRPr sz="1400">
                <a:solidFill>
                  <a:schemeClr val="tx1"/>
                </a:solidFill>
                <a:latin typeface="Arial" charset="0"/>
                <a:ea typeface="Osaka" charset="0"/>
                <a:cs typeface="Osaka" charset="0"/>
              </a:defRPr>
            </a:lvl4pPr>
            <a:lvl5pPr marL="2057400" indent="-228600">
              <a:defRPr sz="1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1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1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1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1400">
                <a:solidFill>
                  <a:schemeClr val="tx1"/>
                </a:solidFill>
                <a:latin typeface="Arial" charset="0"/>
                <a:ea typeface="Osaka" charset="0"/>
                <a:cs typeface="Osaka" charset="0"/>
              </a:defRPr>
            </a:lvl9pPr>
          </a:lstStyle>
          <a:p>
            <a:pPr algn="ctr" defTabSz="685800"/>
            <a:r>
              <a:rPr lang="en-US" altLang="en-US" sz="1050" b="1">
                <a:solidFill>
                  <a:prstClr val="black"/>
                </a:solidFill>
              </a:rPr>
              <a:t>USCG MBI Simulation - Looking AFT </a:t>
            </a:r>
          </a:p>
          <a:p>
            <a:pPr algn="ctr" defTabSz="685800"/>
            <a:r>
              <a:rPr lang="en-US" altLang="en-US" sz="1050" b="1">
                <a:solidFill>
                  <a:prstClr val="black"/>
                </a:solidFill>
              </a:rPr>
              <a:t>PORT List </a:t>
            </a:r>
          </a:p>
          <a:p>
            <a:pPr algn="ctr" defTabSz="685800"/>
            <a:r>
              <a:rPr lang="en-US" altLang="en-US" sz="1050" b="1">
                <a:solidFill>
                  <a:prstClr val="black"/>
                </a:solidFill>
              </a:rPr>
              <a:t>0-20 degrees</a:t>
            </a:r>
          </a:p>
        </p:txBody>
      </p:sp>
      <p:cxnSp>
        <p:nvCxnSpPr>
          <p:cNvPr id="7" name="Straight Arrow Connector 6"/>
          <p:cNvCxnSpPr>
            <a:cxnSpLocks noChangeShapeType="1"/>
          </p:cNvCxnSpPr>
          <p:nvPr/>
        </p:nvCxnSpPr>
        <p:spPr bwMode="auto">
          <a:xfrm flipH="1">
            <a:off x="1996680" y="4325542"/>
            <a:ext cx="207169" cy="383381"/>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6937" name="TextBox 10"/>
          <p:cNvSpPr txBox="1">
            <a:spLocks noChangeArrowheads="1"/>
          </p:cNvSpPr>
          <p:nvPr/>
        </p:nvSpPr>
        <p:spPr bwMode="auto">
          <a:xfrm>
            <a:off x="1740695" y="4724400"/>
            <a:ext cx="997744"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chemeClr val="tx1"/>
                </a:solidFill>
                <a:latin typeface="Arial" charset="0"/>
                <a:ea typeface="Osaka" charset="0"/>
                <a:cs typeface="Osaka" charset="0"/>
              </a:defRPr>
            </a:lvl1pPr>
            <a:lvl2pPr marL="742950" indent="-285750">
              <a:defRPr sz="1400">
                <a:solidFill>
                  <a:schemeClr val="tx1"/>
                </a:solidFill>
                <a:latin typeface="Arial" charset="0"/>
                <a:ea typeface="Osaka" charset="0"/>
                <a:cs typeface="Osaka" charset="0"/>
              </a:defRPr>
            </a:lvl2pPr>
            <a:lvl3pPr marL="1143000" indent="-228600">
              <a:defRPr sz="1400">
                <a:solidFill>
                  <a:schemeClr val="tx1"/>
                </a:solidFill>
                <a:latin typeface="Arial" charset="0"/>
                <a:ea typeface="Osaka" charset="0"/>
                <a:cs typeface="Osaka" charset="0"/>
              </a:defRPr>
            </a:lvl3pPr>
            <a:lvl4pPr marL="1600200" indent="-228600">
              <a:defRPr sz="1400">
                <a:solidFill>
                  <a:schemeClr val="tx1"/>
                </a:solidFill>
                <a:latin typeface="Arial" charset="0"/>
                <a:ea typeface="Osaka" charset="0"/>
                <a:cs typeface="Osaka" charset="0"/>
              </a:defRPr>
            </a:lvl4pPr>
            <a:lvl5pPr marL="2057400" indent="-228600">
              <a:defRPr sz="1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1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1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1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1400">
                <a:solidFill>
                  <a:schemeClr val="tx1"/>
                </a:solidFill>
                <a:latin typeface="Arial" charset="0"/>
                <a:ea typeface="Osaka" charset="0"/>
                <a:cs typeface="Osaka" charset="0"/>
              </a:defRPr>
            </a:lvl9pPr>
          </a:lstStyle>
          <a:p>
            <a:pPr algn="ctr" defTabSz="685800"/>
            <a:r>
              <a:rPr lang="en-US" altLang="en-US" sz="1050" b="1">
                <a:solidFill>
                  <a:prstClr val="black"/>
                </a:solidFill>
              </a:rPr>
              <a:t>Lube oil sump tank</a:t>
            </a:r>
          </a:p>
        </p:txBody>
      </p:sp>
      <p:sp>
        <p:nvSpPr>
          <p:cNvPr id="166938" name="TextBox 1"/>
          <p:cNvSpPr txBox="1">
            <a:spLocks noChangeArrowheads="1"/>
          </p:cNvSpPr>
          <p:nvPr/>
        </p:nvSpPr>
        <p:spPr bwMode="auto">
          <a:xfrm>
            <a:off x="3114675" y="5326856"/>
            <a:ext cx="28860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Osaka" charset="0"/>
                <a:cs typeface="Osaka" charset="0"/>
              </a:defRPr>
            </a:lvl1pPr>
            <a:lvl2pPr marL="742950" indent="-285750">
              <a:defRPr sz="1400">
                <a:solidFill>
                  <a:schemeClr val="tx1"/>
                </a:solidFill>
                <a:latin typeface="Arial" charset="0"/>
                <a:ea typeface="Osaka" charset="0"/>
                <a:cs typeface="Osaka" charset="0"/>
              </a:defRPr>
            </a:lvl2pPr>
            <a:lvl3pPr marL="1143000" indent="-228600">
              <a:defRPr sz="1400">
                <a:solidFill>
                  <a:schemeClr val="tx1"/>
                </a:solidFill>
                <a:latin typeface="Arial" charset="0"/>
                <a:ea typeface="Osaka" charset="0"/>
                <a:cs typeface="Osaka" charset="0"/>
              </a:defRPr>
            </a:lvl3pPr>
            <a:lvl4pPr marL="1600200" indent="-228600">
              <a:defRPr sz="1400">
                <a:solidFill>
                  <a:schemeClr val="tx1"/>
                </a:solidFill>
                <a:latin typeface="Arial" charset="0"/>
                <a:ea typeface="Osaka" charset="0"/>
                <a:cs typeface="Osaka" charset="0"/>
              </a:defRPr>
            </a:lvl4pPr>
            <a:lvl5pPr marL="2057400" indent="-228600">
              <a:defRPr sz="1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1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1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1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1400">
                <a:solidFill>
                  <a:schemeClr val="tx1"/>
                </a:solidFill>
                <a:latin typeface="Arial" charset="0"/>
                <a:ea typeface="Osaka" charset="0"/>
                <a:cs typeface="Osaka" charset="0"/>
              </a:defRPr>
            </a:lvl9pPr>
          </a:lstStyle>
          <a:p>
            <a:pPr algn="ctr" defTabSz="685800"/>
            <a:r>
              <a:rPr lang="en-US" altLang="en-US" sz="2100" b="1">
                <a:solidFill>
                  <a:srgbClr val="FF0000"/>
                </a:solidFill>
              </a:rPr>
              <a:t>LOOKING AFT</a:t>
            </a:r>
          </a:p>
        </p:txBody>
      </p:sp>
      <p:sp>
        <p:nvSpPr>
          <p:cNvPr id="33" name="Title 1"/>
          <p:cNvSpPr txBox="1">
            <a:spLocks/>
          </p:cNvSpPr>
          <p:nvPr/>
        </p:nvSpPr>
        <p:spPr>
          <a:xfrm>
            <a:off x="1503760" y="1287066"/>
            <a:ext cx="6115050" cy="357188"/>
          </a:xfrm>
          <a:prstGeom prst="rect">
            <a:avLst/>
          </a:prstGeom>
        </p:spPr>
        <p:txBody>
          <a:bodyPr/>
          <a:lstStyle>
            <a:lvl1pPr algn="l" rtl="0" fontAlgn="base">
              <a:lnSpc>
                <a:spcPct val="90000"/>
              </a:lnSpc>
              <a:spcBef>
                <a:spcPct val="0"/>
              </a:spcBef>
              <a:spcAft>
                <a:spcPct val="0"/>
              </a:spcAft>
              <a:defRPr sz="2800" b="1">
                <a:solidFill>
                  <a:schemeClr val="hlink"/>
                </a:solidFill>
                <a:latin typeface="+mj-lt"/>
                <a:ea typeface="+mj-ea"/>
                <a:cs typeface="+mj-cs"/>
              </a:defRPr>
            </a:lvl1pPr>
            <a:lvl2pPr algn="l" rtl="0" fontAlgn="base">
              <a:lnSpc>
                <a:spcPct val="90000"/>
              </a:lnSpc>
              <a:spcBef>
                <a:spcPct val="0"/>
              </a:spcBef>
              <a:spcAft>
                <a:spcPct val="0"/>
              </a:spcAft>
              <a:defRPr sz="2800" b="1">
                <a:solidFill>
                  <a:schemeClr val="hlink"/>
                </a:solidFill>
                <a:latin typeface="Arial" charset="0"/>
                <a:ea typeface="Osaka" pitchFamily="1" charset="-128"/>
              </a:defRPr>
            </a:lvl2pPr>
            <a:lvl3pPr algn="l" rtl="0" fontAlgn="base">
              <a:lnSpc>
                <a:spcPct val="90000"/>
              </a:lnSpc>
              <a:spcBef>
                <a:spcPct val="0"/>
              </a:spcBef>
              <a:spcAft>
                <a:spcPct val="0"/>
              </a:spcAft>
              <a:defRPr sz="2800" b="1">
                <a:solidFill>
                  <a:schemeClr val="hlink"/>
                </a:solidFill>
                <a:latin typeface="Arial" charset="0"/>
                <a:ea typeface="Osaka" pitchFamily="1" charset="-128"/>
              </a:defRPr>
            </a:lvl3pPr>
            <a:lvl4pPr algn="l" rtl="0" fontAlgn="base">
              <a:lnSpc>
                <a:spcPct val="90000"/>
              </a:lnSpc>
              <a:spcBef>
                <a:spcPct val="0"/>
              </a:spcBef>
              <a:spcAft>
                <a:spcPct val="0"/>
              </a:spcAft>
              <a:defRPr sz="2800" b="1">
                <a:solidFill>
                  <a:schemeClr val="hlink"/>
                </a:solidFill>
                <a:latin typeface="Arial" charset="0"/>
                <a:ea typeface="Osaka" pitchFamily="1" charset="-128"/>
              </a:defRPr>
            </a:lvl4pPr>
            <a:lvl5pPr algn="l" rtl="0" fontAlgn="base">
              <a:lnSpc>
                <a:spcPct val="90000"/>
              </a:lnSpc>
              <a:spcBef>
                <a:spcPct val="0"/>
              </a:spcBef>
              <a:spcAft>
                <a:spcPct val="0"/>
              </a:spcAft>
              <a:defRPr sz="2800" b="1">
                <a:solidFill>
                  <a:schemeClr val="hlink"/>
                </a:solidFill>
                <a:latin typeface="Arial" charset="0"/>
                <a:ea typeface="Osaka" pitchFamily="1" charset="-128"/>
              </a:defRPr>
            </a:lvl5pPr>
            <a:lvl6pPr marL="457200" algn="l" rtl="0" eaLnBrk="1" fontAlgn="base" hangingPunct="1">
              <a:lnSpc>
                <a:spcPct val="90000"/>
              </a:lnSpc>
              <a:spcBef>
                <a:spcPct val="0"/>
              </a:spcBef>
              <a:spcAft>
                <a:spcPct val="0"/>
              </a:spcAft>
              <a:defRPr sz="2800" b="1">
                <a:solidFill>
                  <a:schemeClr val="hlink"/>
                </a:solidFill>
                <a:latin typeface="Arial" charset="0"/>
                <a:ea typeface="Osaka" pitchFamily="1" charset="-128"/>
              </a:defRPr>
            </a:lvl6pPr>
            <a:lvl7pPr marL="914400" algn="l" rtl="0" eaLnBrk="1" fontAlgn="base" hangingPunct="1">
              <a:lnSpc>
                <a:spcPct val="90000"/>
              </a:lnSpc>
              <a:spcBef>
                <a:spcPct val="0"/>
              </a:spcBef>
              <a:spcAft>
                <a:spcPct val="0"/>
              </a:spcAft>
              <a:defRPr sz="2800" b="1">
                <a:solidFill>
                  <a:schemeClr val="hlink"/>
                </a:solidFill>
                <a:latin typeface="Arial" charset="0"/>
                <a:ea typeface="Osaka" pitchFamily="1" charset="-128"/>
              </a:defRPr>
            </a:lvl7pPr>
            <a:lvl8pPr marL="1371600" algn="l" rtl="0" eaLnBrk="1" fontAlgn="base" hangingPunct="1">
              <a:lnSpc>
                <a:spcPct val="90000"/>
              </a:lnSpc>
              <a:spcBef>
                <a:spcPct val="0"/>
              </a:spcBef>
              <a:spcAft>
                <a:spcPct val="0"/>
              </a:spcAft>
              <a:defRPr sz="2800" b="1">
                <a:solidFill>
                  <a:schemeClr val="hlink"/>
                </a:solidFill>
                <a:latin typeface="Arial" charset="0"/>
                <a:ea typeface="Osaka" pitchFamily="1" charset="-128"/>
              </a:defRPr>
            </a:lvl8pPr>
            <a:lvl9pPr marL="1828800" algn="l" rtl="0" eaLnBrk="1" fontAlgn="base" hangingPunct="1">
              <a:lnSpc>
                <a:spcPct val="90000"/>
              </a:lnSpc>
              <a:spcBef>
                <a:spcPct val="0"/>
              </a:spcBef>
              <a:spcAft>
                <a:spcPct val="0"/>
              </a:spcAft>
              <a:defRPr sz="2800" b="1">
                <a:solidFill>
                  <a:schemeClr val="hlink"/>
                </a:solidFill>
                <a:latin typeface="Arial" charset="0"/>
                <a:ea typeface="Osaka" pitchFamily="1" charset="-128"/>
              </a:defRPr>
            </a:lvl9pPr>
          </a:lstStyle>
          <a:p>
            <a:pPr algn="ctr" defTabSz="685800">
              <a:defRPr/>
            </a:pPr>
            <a:r>
              <a:rPr lang="en-US" sz="2400" kern="0" dirty="0">
                <a:solidFill>
                  <a:srgbClr val="0563C1"/>
                </a:solidFill>
                <a:latin typeface="Calibri Light" panose="020F0302020204030204"/>
              </a:rPr>
              <a:t>LOSS OF PROPULSION ~ 0600 </a:t>
            </a:r>
          </a:p>
        </p:txBody>
      </p:sp>
    </p:spTree>
    <p:extLst>
      <p:ext uri="{BB962C8B-B14F-4D97-AF65-F5344CB8AC3E}">
        <p14:creationId xmlns:p14="http://schemas.microsoft.com/office/powerpoint/2010/main" val="142296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xit" presetSubtype="0" fill="hold"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nodeType="afterGroup">
                            <p:stCondLst>
                              <p:cond delay="1500"/>
                            </p:stCondLst>
                            <p:childTnLst>
                              <p:par>
                                <p:cTn id="17" presetID="10" presetClass="exit" presetSubtype="0" fill="hold" nodeType="after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nodeType="afterGroup">
                            <p:stCondLst>
                              <p:cond delay="2000"/>
                            </p:stCondLst>
                            <p:childTnLst>
                              <p:par>
                                <p:cTn id="21" presetID="10" presetClass="exit" presetSubtype="0" fill="hold" nodeType="after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nodeType="afterGroup">
                            <p:stCondLst>
                              <p:cond delay="2500"/>
                            </p:stCondLst>
                            <p:childTnLst>
                              <p:par>
                                <p:cTn id="25" presetID="10" presetClass="exit" presetSubtype="0" fill="hold" nodeType="after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nodeType="afterGroup">
                            <p:stCondLst>
                              <p:cond delay="3000"/>
                            </p:stCondLst>
                            <p:childTnLst>
                              <p:par>
                                <p:cTn id="29" presetID="10" presetClass="exit" presetSubtype="0" fill="hold" nodeType="after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nodeType="afterGroup">
                            <p:stCondLst>
                              <p:cond delay="3500"/>
                            </p:stCondLst>
                            <p:childTnLst>
                              <p:par>
                                <p:cTn id="33" presetID="10" presetClass="exit" presetSubtype="0" fill="hold" nodeType="after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nodeType="afterGroup">
                            <p:stCondLst>
                              <p:cond delay="4000"/>
                            </p:stCondLst>
                            <p:childTnLst>
                              <p:par>
                                <p:cTn id="37" presetID="10" presetClass="exit" presetSubtype="0" fill="hold" nodeType="afterEffect">
                                  <p:stCondLst>
                                    <p:cond delay="0"/>
                                  </p:stCondLst>
                                  <p:childTnLst>
                                    <p:animEffect transition="out" filter="fad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childTnLst>
                          </p:cTn>
                        </p:par>
                        <p:par>
                          <p:cTn id="40" fill="hold" nodeType="afterGroup">
                            <p:stCondLst>
                              <p:cond delay="4500"/>
                            </p:stCondLst>
                            <p:childTnLst>
                              <p:par>
                                <p:cTn id="41" presetID="10" presetClass="exit" presetSubtype="0" fill="hold" nodeType="after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par>
                          <p:cTn id="44" fill="hold" nodeType="afterGroup">
                            <p:stCondLst>
                              <p:cond delay="5000"/>
                            </p:stCondLst>
                            <p:childTnLst>
                              <p:par>
                                <p:cTn id="45" presetID="10" presetClass="exit" presetSubtype="0" fill="hold" nodeType="after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5500"/>
                            </p:stCondLst>
                            <p:childTnLst>
                              <p:par>
                                <p:cTn id="49" presetID="10" presetClass="exit" presetSubtype="0" fill="hold" nodeType="after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childTnLst>
                          </p:cTn>
                        </p:par>
                        <p:par>
                          <p:cTn id="52" fill="hold" nodeType="afterGroup">
                            <p:stCondLst>
                              <p:cond delay="6000"/>
                            </p:stCondLst>
                            <p:childTnLst>
                              <p:par>
                                <p:cTn id="53" presetID="10" presetClass="exit" presetSubtype="0" fill="hold" nodeType="after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par>
                          <p:cTn id="56" fill="hold" nodeType="afterGroup">
                            <p:stCondLst>
                              <p:cond delay="6500"/>
                            </p:stCondLst>
                            <p:childTnLst>
                              <p:par>
                                <p:cTn id="57" presetID="10" presetClass="exit" presetSubtype="0" fill="hold" nodeType="after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par>
                          <p:cTn id="60" fill="hold" nodeType="afterGroup">
                            <p:stCondLst>
                              <p:cond delay="7000"/>
                            </p:stCondLst>
                            <p:childTnLst>
                              <p:par>
                                <p:cTn id="61" presetID="10" presetClass="exit" presetSubtype="0" fill="hold" nodeType="after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childTnLst>
                          </p:cTn>
                        </p:par>
                        <p:par>
                          <p:cTn id="64" fill="hold" nodeType="afterGroup">
                            <p:stCondLst>
                              <p:cond delay="7500"/>
                            </p:stCondLst>
                            <p:childTnLst>
                              <p:par>
                                <p:cTn id="65" presetID="10" presetClass="exit" presetSubtype="0" fill="hold" nodeType="after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par>
                          <p:cTn id="68" fill="hold" nodeType="afterGroup">
                            <p:stCondLst>
                              <p:cond delay="8000"/>
                            </p:stCondLst>
                            <p:childTnLst>
                              <p:par>
                                <p:cTn id="69" presetID="10" presetClass="exit" presetSubtype="0" fill="hold" nodeType="after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childTnLst>
                          </p:cTn>
                        </p:par>
                        <p:par>
                          <p:cTn id="72" fill="hold" nodeType="afterGroup">
                            <p:stCondLst>
                              <p:cond delay="8500"/>
                            </p:stCondLst>
                            <p:childTnLst>
                              <p:par>
                                <p:cTn id="73" presetID="10" presetClass="exit" presetSubtype="0" fill="hold" nodeType="after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par>
                          <p:cTn id="76" fill="hold" nodeType="afterGroup">
                            <p:stCondLst>
                              <p:cond delay="9000"/>
                            </p:stCondLst>
                            <p:childTnLst>
                              <p:par>
                                <p:cTn id="77" presetID="10" presetClass="exit" presetSubtype="0" fill="hold" nodeType="after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par>
                          <p:cTn id="80" fill="hold" nodeType="afterGroup">
                            <p:stCondLst>
                              <p:cond delay="9500"/>
                            </p:stCondLst>
                            <p:childTnLst>
                              <p:par>
                                <p:cTn id="81" presetID="10" presetClass="exit" presetSubtype="0" fill="hold" nodeType="afterEffect">
                                  <p:stCondLst>
                                    <p:cond delay="0"/>
                                  </p:stCondLst>
                                  <p:childTnLst>
                                    <p:animEffect transition="out" filter="fade">
                                      <p:cBhvr>
                                        <p:cTn id="82" dur="500"/>
                                        <p:tgtEl>
                                          <p:spTgt spid="42"/>
                                        </p:tgtEl>
                                      </p:cBhvr>
                                    </p:animEffect>
                                    <p:set>
                                      <p:cBhvr>
                                        <p:cTn id="83"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8001000" cy="5851525"/>
          </a:xfrm>
        </p:spPr>
        <p:txBody>
          <a:bodyPr/>
          <a:lstStyle/>
          <a:p>
            <a:r>
              <a:rPr lang="en-US" dirty="0">
                <a:effectLst>
                  <a:outerShdw blurRad="38100" dist="38100" dir="2700000" algn="tl">
                    <a:srgbClr val="000000">
                      <a:alpha val="43137"/>
                    </a:srgbClr>
                  </a:outerShdw>
                </a:effectLst>
              </a:rPr>
              <a:t>EL FARO Lessons Learned</a:t>
            </a:r>
          </a:p>
        </p:txBody>
      </p:sp>
      <p:sp>
        <p:nvSpPr>
          <p:cNvPr id="4" name="Slide Number Placeholder 3"/>
          <p:cNvSpPr>
            <a:spLocks noGrp="1"/>
          </p:cNvSpPr>
          <p:nvPr>
            <p:ph type="sldNum" sz="quarter" idx="12"/>
          </p:nvPr>
        </p:nvSpPr>
        <p:spPr/>
        <p:txBody>
          <a:bodyPr/>
          <a:lstStyle/>
          <a:p>
            <a:fld id="{94CE42A2-CB2A-4F14-846A-FF98C17BCB73}" type="slidenum">
              <a:rPr lang="en-US" smtClean="0"/>
              <a:t>18</a:t>
            </a:fld>
            <a:endParaRPr lang="en-US"/>
          </a:p>
        </p:txBody>
      </p:sp>
      <p:sp>
        <p:nvSpPr>
          <p:cNvPr id="5" name="Content Placeholder 4">
            <a:extLst>
              <a:ext uri="{FF2B5EF4-FFF2-40B4-BE49-F238E27FC236}">
                <a16:creationId xmlns:a16="http://schemas.microsoft.com/office/drawing/2014/main" xmlns="" id="{3B19D98D-8211-4009-9F60-58C1030C9AD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252289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7637" y="-76200"/>
            <a:ext cx="11993237" cy="6934200"/>
          </a:xfrm>
        </p:spPr>
      </p:pic>
      <p:sp>
        <p:nvSpPr>
          <p:cNvPr id="2" name="Title 1"/>
          <p:cNvSpPr>
            <a:spLocks noGrp="1"/>
          </p:cNvSpPr>
          <p:nvPr>
            <p:ph type="title"/>
          </p:nvPr>
        </p:nvSpPr>
        <p:spPr/>
        <p:txBody>
          <a:bodyPr>
            <a:normAutofit/>
          </a:body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Questions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94CE42A2-CB2A-4F14-846A-FF98C17BCB73}" type="slidenum">
              <a:rPr lang="en-US" smtClean="0"/>
              <a:t>19</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6019800"/>
            <a:ext cx="966162" cy="642937"/>
          </a:xfrm>
          <a:prstGeom prst="rect">
            <a:avLst/>
          </a:prstGeom>
          <a:ln>
            <a:solidFill>
              <a:schemeClr val="accent1">
                <a:lumMod val="60000"/>
                <a:lumOff val="40000"/>
              </a:schemeClr>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6036878"/>
            <a:ext cx="1421067" cy="476659"/>
          </a:xfrm>
          <a:prstGeom prst="rect">
            <a:avLst/>
          </a:prstGeom>
          <a:ln>
            <a:solidFill>
              <a:schemeClr val="accent1">
                <a:lumMod val="60000"/>
                <a:lumOff val="40000"/>
              </a:schemeClr>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9344" y="6079671"/>
            <a:ext cx="1786456" cy="3827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843" y="6031042"/>
            <a:ext cx="674557" cy="674557"/>
          </a:xfrm>
          <a:prstGeom prst="rect">
            <a:avLst/>
          </a:prstGeom>
        </p:spPr>
      </p:pic>
    </p:spTree>
    <p:extLst>
      <p:ext uri="{BB962C8B-B14F-4D97-AF65-F5344CB8AC3E}">
        <p14:creationId xmlns:p14="http://schemas.microsoft.com/office/powerpoint/2010/main" val="3426154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Minutes Segment On El Faro</a:t>
            </a:r>
          </a:p>
        </p:txBody>
      </p:sp>
      <p:pic>
        <p:nvPicPr>
          <p:cNvPr id="5" name="El Faro 60 Minutes Intr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Slide Number Placeholder 3"/>
          <p:cNvSpPr>
            <a:spLocks noGrp="1"/>
          </p:cNvSpPr>
          <p:nvPr>
            <p:ph type="sldNum" sz="quarter" idx="12"/>
          </p:nvPr>
        </p:nvSpPr>
        <p:spPr/>
        <p:txBody>
          <a:bodyPr/>
          <a:lstStyle/>
          <a:p>
            <a:fld id="{94CE42A2-CB2A-4F14-846A-FF98C17BCB73}" type="slidenum">
              <a:rPr lang="en-US" smtClean="0"/>
              <a:t>2</a:t>
            </a:fld>
            <a:endParaRPr lang="en-US"/>
          </a:p>
        </p:txBody>
      </p:sp>
    </p:spTree>
    <p:extLst>
      <p:ext uri="{BB962C8B-B14F-4D97-AF65-F5344CB8AC3E}">
        <p14:creationId xmlns:p14="http://schemas.microsoft.com/office/powerpoint/2010/main" val="198068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7780" cmpd="sng">
                  <a:solidFill>
                    <a:srgbClr val="FFFFFF"/>
                  </a:solidFill>
                  <a:prstDash val="solid"/>
                  <a:miter lim="800000"/>
                </a:ln>
                <a:effectLst>
                  <a:outerShdw blurRad="50800" algn="tl" rotWithShape="0">
                    <a:srgbClr val="000000"/>
                  </a:outerShdw>
                </a:effectLst>
                <a:latin typeface="+mn-lt"/>
              </a:rPr>
              <a:t>In Memoriam</a:t>
            </a:r>
            <a:endParaRPr lang="en-US" dirty="0">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p:txBody>
          <a:bodyPr/>
          <a:lstStyle/>
          <a:p>
            <a:fld id="{94CE42A2-CB2A-4F14-846A-FF98C17BCB73}" type="slidenum">
              <a:rPr lang="en-US" smtClean="0"/>
              <a:t>20</a:t>
            </a:fld>
            <a:endParaRPr lang="en-US"/>
          </a:p>
        </p:txBody>
      </p:sp>
      <p:sp>
        <p:nvSpPr>
          <p:cNvPr id="3" name="TextBox 2"/>
          <p:cNvSpPr txBox="1"/>
          <p:nvPr/>
        </p:nvSpPr>
        <p:spPr>
          <a:xfrm>
            <a:off x="533400" y="2057400"/>
            <a:ext cx="184731" cy="369332"/>
          </a:xfrm>
          <a:prstGeom prst="rect">
            <a:avLst/>
          </a:prstGeom>
          <a:noFill/>
        </p:spPr>
        <p:txBody>
          <a:bodyPr wrap="none" rtlCol="0">
            <a:spAutoFit/>
          </a:bodyPr>
          <a:lstStyle/>
          <a:p>
            <a:endParaRPr lang="en-US" dirty="0"/>
          </a:p>
        </p:txBody>
      </p:sp>
      <p:sp>
        <p:nvSpPr>
          <p:cNvPr id="6" name="Content Placeholder 5"/>
          <p:cNvSpPr txBox="1">
            <a:spLocks/>
          </p:cNvSpPr>
          <p:nvPr/>
        </p:nvSpPr>
        <p:spPr>
          <a:xfrm>
            <a:off x="1066800" y="1828800"/>
            <a:ext cx="3429000" cy="548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solidFill>
                  <a:schemeClr val="bg1"/>
                </a:solidFill>
                <a:effectLst>
                  <a:outerShdw blurRad="38100" dist="38100" dir="2700000" algn="tl">
                    <a:srgbClr val="000000">
                      <a:alpha val="43137"/>
                    </a:srgbClr>
                  </a:outerShdw>
                </a:effectLst>
              </a:rPr>
              <a:t>Louis </a:t>
            </a:r>
            <a:r>
              <a:rPr lang="en-US" sz="1400" b="1" dirty="0" err="1">
                <a:solidFill>
                  <a:schemeClr val="bg1"/>
                </a:solidFill>
                <a:effectLst>
                  <a:outerShdw blurRad="38100" dist="38100" dir="2700000" algn="tl">
                    <a:srgbClr val="000000">
                      <a:alpha val="43137"/>
                    </a:srgbClr>
                  </a:outerShdw>
                </a:effectLst>
              </a:rPr>
              <a:t>Champa</a:t>
            </a:r>
            <a:r>
              <a:rPr lang="en-US" sz="1400" b="1" dirty="0">
                <a:solidFill>
                  <a:schemeClr val="bg1"/>
                </a:solidFill>
                <a:effectLst>
                  <a:outerShdw blurRad="38100" dist="38100" dir="2700000" algn="tl">
                    <a:srgbClr val="000000">
                      <a:alpha val="43137"/>
                    </a:srgbClr>
                  </a:outerShdw>
                </a:effectLst>
              </a:rPr>
              <a:t> -- Palm Coast, Florida</a:t>
            </a:r>
          </a:p>
          <a:p>
            <a:pPr marL="0" indent="0">
              <a:buNone/>
            </a:pPr>
            <a:r>
              <a:rPr lang="en-US" sz="1400" b="1" dirty="0">
                <a:solidFill>
                  <a:schemeClr val="bg1"/>
                </a:solidFill>
                <a:effectLst>
                  <a:outerShdw blurRad="38100" dist="38100" dir="2700000" algn="tl">
                    <a:srgbClr val="000000">
                      <a:alpha val="43137"/>
                    </a:srgbClr>
                  </a:outerShdw>
                </a:effectLst>
              </a:rPr>
              <a:t>Roosevelt Clark -- Jacksonville, Florida</a:t>
            </a:r>
          </a:p>
          <a:p>
            <a:pPr marL="0" indent="0">
              <a:buNone/>
            </a:pPr>
            <a:r>
              <a:rPr lang="en-US" sz="1400" b="1" dirty="0">
                <a:solidFill>
                  <a:schemeClr val="bg1"/>
                </a:solidFill>
                <a:effectLst>
                  <a:outerShdw blurRad="38100" dist="38100" dir="2700000" algn="tl">
                    <a:srgbClr val="000000">
                      <a:alpha val="43137"/>
                    </a:srgbClr>
                  </a:outerShdw>
                </a:effectLst>
              </a:rPr>
              <a:t>Sylvester Crawford Jr. -- Lawrenceville, Georgia</a:t>
            </a:r>
          </a:p>
          <a:p>
            <a:pPr marL="0" indent="0">
              <a:buNone/>
            </a:pPr>
            <a:r>
              <a:rPr lang="en-US" sz="1400" b="1" dirty="0">
                <a:solidFill>
                  <a:schemeClr val="bg1"/>
                </a:solidFill>
                <a:effectLst>
                  <a:outerShdw blurRad="38100" dist="38100" dir="2700000" algn="tl">
                    <a:srgbClr val="000000">
                      <a:alpha val="43137"/>
                    </a:srgbClr>
                  </a:outerShdw>
                </a:effectLst>
              </a:rPr>
              <a:t>Michael Davidson -- Windham, Maine</a:t>
            </a:r>
          </a:p>
          <a:p>
            <a:pPr marL="0" indent="0">
              <a:buNone/>
            </a:pPr>
            <a:r>
              <a:rPr lang="en-US" sz="1400" b="1" dirty="0" err="1">
                <a:solidFill>
                  <a:schemeClr val="bg1"/>
                </a:solidFill>
                <a:effectLst>
                  <a:outerShdw blurRad="38100" dist="38100" dir="2700000" algn="tl">
                    <a:srgbClr val="000000">
                      <a:alpha val="43137"/>
                    </a:srgbClr>
                  </a:outerShdw>
                </a:effectLst>
              </a:rPr>
              <a:t>Brookie</a:t>
            </a:r>
            <a:r>
              <a:rPr lang="en-US" sz="1400" b="1" dirty="0">
                <a:solidFill>
                  <a:schemeClr val="bg1"/>
                </a:solidFill>
                <a:effectLst>
                  <a:outerShdw blurRad="38100" dist="38100" dir="2700000" algn="tl">
                    <a:srgbClr val="000000">
                      <a:alpha val="43137"/>
                    </a:srgbClr>
                  </a:outerShdw>
                </a:effectLst>
              </a:rPr>
              <a:t> Davis -- Jacksonville, Florida</a:t>
            </a:r>
          </a:p>
          <a:p>
            <a:pPr marL="0" indent="0">
              <a:buNone/>
            </a:pPr>
            <a:r>
              <a:rPr lang="en-US" sz="1400" b="1" dirty="0">
                <a:solidFill>
                  <a:schemeClr val="bg1"/>
                </a:solidFill>
                <a:effectLst>
                  <a:outerShdw blurRad="38100" dist="38100" dir="2700000" algn="tl">
                    <a:srgbClr val="000000">
                      <a:alpha val="43137"/>
                    </a:srgbClr>
                  </a:outerShdw>
                </a:effectLst>
              </a:rPr>
              <a:t>Keith Griffin -- Fort Myers, Florida</a:t>
            </a:r>
          </a:p>
          <a:p>
            <a:pPr marL="0" indent="0">
              <a:buNone/>
            </a:pPr>
            <a:r>
              <a:rPr lang="en-US" sz="1400" b="1" dirty="0">
                <a:solidFill>
                  <a:schemeClr val="bg1"/>
                </a:solidFill>
                <a:effectLst>
                  <a:outerShdw blurRad="38100" dist="38100" dir="2700000" algn="tl">
                    <a:srgbClr val="000000">
                      <a:alpha val="43137"/>
                    </a:srgbClr>
                  </a:outerShdw>
                </a:effectLst>
              </a:rPr>
              <a:t>Frank Hamm -- Jacksonville, Florida</a:t>
            </a:r>
          </a:p>
          <a:p>
            <a:pPr marL="0" indent="0">
              <a:buNone/>
            </a:pPr>
            <a:r>
              <a:rPr lang="en-US" sz="1400" b="1" dirty="0">
                <a:solidFill>
                  <a:schemeClr val="bg1"/>
                </a:solidFill>
                <a:effectLst>
                  <a:outerShdw blurRad="38100" dist="38100" dir="2700000" algn="tl">
                    <a:srgbClr val="000000">
                      <a:alpha val="43137"/>
                    </a:srgbClr>
                  </a:outerShdw>
                </a:effectLst>
              </a:rPr>
              <a:t>Joe Hargrove -- Orange Park, Florida</a:t>
            </a:r>
          </a:p>
          <a:p>
            <a:pPr marL="0" indent="0">
              <a:buNone/>
            </a:pPr>
            <a:r>
              <a:rPr lang="en-US" sz="1400" b="1" dirty="0">
                <a:solidFill>
                  <a:schemeClr val="bg1"/>
                </a:solidFill>
                <a:effectLst>
                  <a:outerShdw blurRad="38100" dist="38100" dir="2700000" algn="tl">
                    <a:srgbClr val="000000">
                      <a:alpha val="43137"/>
                    </a:srgbClr>
                  </a:outerShdw>
                </a:effectLst>
              </a:rPr>
              <a:t>Carey Hatch -- Jacksonville, Florida</a:t>
            </a:r>
          </a:p>
          <a:p>
            <a:pPr marL="0" indent="0">
              <a:buNone/>
            </a:pPr>
            <a:r>
              <a:rPr lang="en-US" sz="1400" b="1" dirty="0">
                <a:solidFill>
                  <a:schemeClr val="bg1"/>
                </a:solidFill>
                <a:effectLst>
                  <a:outerShdw blurRad="38100" dist="38100" dir="2700000" algn="tl">
                    <a:srgbClr val="000000">
                      <a:alpha val="43137"/>
                    </a:srgbClr>
                  </a:outerShdw>
                </a:effectLst>
              </a:rPr>
              <a:t>Michael Holland -- North Wilton, Maine</a:t>
            </a:r>
          </a:p>
          <a:p>
            <a:pPr marL="0" indent="0">
              <a:buNone/>
            </a:pPr>
            <a:r>
              <a:rPr lang="en-US" sz="1400" b="1" dirty="0">
                <a:solidFill>
                  <a:schemeClr val="bg1"/>
                </a:solidFill>
                <a:effectLst>
                  <a:outerShdw blurRad="38100" dist="38100" dir="2700000" algn="tl">
                    <a:srgbClr val="000000">
                      <a:alpha val="43137"/>
                    </a:srgbClr>
                  </a:outerShdw>
                </a:effectLst>
              </a:rPr>
              <a:t>Jack Jackson -- Jacksonville, Florida</a:t>
            </a:r>
          </a:p>
          <a:p>
            <a:pPr marL="0" indent="0">
              <a:buNone/>
            </a:pPr>
            <a:r>
              <a:rPr lang="en-US" sz="1400" b="1" dirty="0">
                <a:solidFill>
                  <a:schemeClr val="bg1"/>
                </a:solidFill>
                <a:effectLst>
                  <a:outerShdw blurRad="38100" dist="38100" dir="2700000" algn="tl">
                    <a:srgbClr val="000000">
                      <a:alpha val="43137"/>
                    </a:srgbClr>
                  </a:outerShdw>
                </a:effectLst>
              </a:rPr>
              <a:t>Jackie Jones, Jr. -- Jacksonville, Florida</a:t>
            </a:r>
          </a:p>
          <a:p>
            <a:pPr marL="0" indent="0">
              <a:buNone/>
            </a:pPr>
            <a:r>
              <a:rPr lang="en-US" sz="1400" b="1" dirty="0">
                <a:solidFill>
                  <a:schemeClr val="bg1"/>
                </a:solidFill>
                <a:effectLst>
                  <a:outerShdw blurRad="38100" dist="38100" dir="2700000" algn="tl">
                    <a:srgbClr val="000000">
                      <a:alpha val="43137"/>
                    </a:srgbClr>
                  </a:outerShdw>
                </a:effectLst>
              </a:rPr>
              <a:t>Lonnie Jordan -- Jacksonville, Florida</a:t>
            </a:r>
          </a:p>
          <a:p>
            <a:pPr marL="0" indent="0">
              <a:buNone/>
            </a:pPr>
            <a:r>
              <a:rPr lang="en-US" sz="1400" b="1" dirty="0" err="1">
                <a:solidFill>
                  <a:schemeClr val="bg1"/>
                </a:solidFill>
                <a:effectLst>
                  <a:outerShdw blurRad="38100" dist="38100" dir="2700000" algn="tl">
                    <a:srgbClr val="000000">
                      <a:alpha val="43137"/>
                    </a:srgbClr>
                  </a:outerShdw>
                </a:effectLst>
              </a:rPr>
              <a:t>Piotr</a:t>
            </a:r>
            <a:r>
              <a:rPr lang="en-US" sz="1400" b="1" dirty="0">
                <a:solidFill>
                  <a:schemeClr val="bg1"/>
                </a:solidFill>
                <a:effectLst>
                  <a:outerShdw blurRad="38100" dist="38100" dir="2700000" algn="tl">
                    <a:srgbClr val="000000">
                      <a:alpha val="43137"/>
                    </a:srgbClr>
                  </a:outerShdw>
                </a:effectLst>
              </a:rPr>
              <a:t> Krause -- Poland</a:t>
            </a:r>
          </a:p>
          <a:p>
            <a:pPr marL="0" indent="0">
              <a:buNone/>
            </a:pPr>
            <a:r>
              <a:rPr lang="en-US" sz="1400" b="1" dirty="0">
                <a:solidFill>
                  <a:schemeClr val="bg1"/>
                </a:solidFill>
                <a:effectLst>
                  <a:outerShdw blurRad="38100" dist="38100" dir="2700000" algn="tl">
                    <a:srgbClr val="000000">
                      <a:alpha val="43137"/>
                    </a:srgbClr>
                  </a:outerShdw>
                </a:effectLst>
              </a:rPr>
              <a:t>Mitchell </a:t>
            </a:r>
            <a:r>
              <a:rPr lang="en-US" sz="1400" b="1" dirty="0" err="1">
                <a:solidFill>
                  <a:schemeClr val="bg1"/>
                </a:solidFill>
                <a:effectLst>
                  <a:outerShdw blurRad="38100" dist="38100" dir="2700000" algn="tl">
                    <a:srgbClr val="000000">
                      <a:alpha val="43137"/>
                    </a:srgbClr>
                  </a:outerShdw>
                </a:effectLst>
              </a:rPr>
              <a:t>Kuflik</a:t>
            </a:r>
            <a:r>
              <a:rPr lang="en-US" sz="1400" b="1" dirty="0">
                <a:solidFill>
                  <a:schemeClr val="bg1"/>
                </a:solidFill>
                <a:effectLst>
                  <a:outerShdw blurRad="38100" dist="38100" dir="2700000" algn="tl">
                    <a:srgbClr val="000000">
                      <a:alpha val="43137"/>
                    </a:srgbClr>
                  </a:outerShdw>
                </a:effectLst>
              </a:rPr>
              <a:t> -- Brooklyn, New York</a:t>
            </a:r>
          </a:p>
          <a:p>
            <a:pPr marL="0" indent="0">
              <a:buNone/>
            </a:pPr>
            <a:endParaRPr lang="en-US" sz="1400" b="1" dirty="0">
              <a:solidFill>
                <a:schemeClr val="bg1"/>
              </a:solidFill>
              <a:effectLst>
                <a:outerShdw blurRad="38100" dist="38100" dir="2700000" algn="tl">
                  <a:srgbClr val="000000">
                    <a:alpha val="43137"/>
                  </a:srgbClr>
                </a:outerShdw>
              </a:effectLst>
            </a:endParaRPr>
          </a:p>
          <a:p>
            <a:pPr marL="0" indent="0">
              <a:buNone/>
            </a:pPr>
            <a:endParaRPr lang="en-US" sz="1400" b="1" dirty="0">
              <a:solidFill>
                <a:schemeClr val="bg1"/>
              </a:solidFill>
              <a:effectLst>
                <a:outerShdw blurRad="38100" dist="38100" dir="2700000" algn="tl">
                  <a:srgbClr val="000000">
                    <a:alpha val="43137"/>
                  </a:srgbClr>
                </a:outerShdw>
              </a:effectLst>
            </a:endParaRPr>
          </a:p>
          <a:p>
            <a:pPr marL="0" indent="0">
              <a:buNone/>
            </a:pPr>
            <a:endParaRPr lang="en-US" sz="14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4691418" y="1828800"/>
            <a:ext cx="3924300" cy="4401205"/>
          </a:xfrm>
          <a:prstGeom prst="rect">
            <a:avLst/>
          </a:prstGeom>
        </p:spPr>
        <p:txBody>
          <a:bodyPr wrap="square">
            <a:spAutoFit/>
          </a:bodyPr>
          <a:lstStyle/>
          <a:p>
            <a:r>
              <a:rPr lang="en-US" sz="1400" b="1" dirty="0">
                <a:solidFill>
                  <a:schemeClr val="bg1"/>
                </a:solidFill>
                <a:effectLst>
                  <a:outerShdw blurRad="38100" dist="38100" dir="2700000" algn="tl">
                    <a:srgbClr val="000000">
                      <a:alpha val="43137"/>
                    </a:srgbClr>
                  </a:outerShdw>
                </a:effectLst>
              </a:rPr>
              <a:t>Roan Lightfoot -- Jacksonville Beach, Florida</a:t>
            </a:r>
          </a:p>
          <a:p>
            <a:r>
              <a:rPr lang="en-US" sz="1400" b="1" dirty="0">
                <a:solidFill>
                  <a:schemeClr val="bg1"/>
                </a:solidFill>
                <a:effectLst>
                  <a:outerShdw blurRad="38100" dist="38100" dir="2700000" algn="tl">
                    <a:srgbClr val="000000">
                      <a:alpha val="43137"/>
                    </a:srgbClr>
                  </a:outerShdw>
                </a:effectLst>
              </a:rPr>
              <a:t>Jeffrey Mathias -- Kingston, Massachusetts</a:t>
            </a:r>
          </a:p>
          <a:p>
            <a:r>
              <a:rPr lang="en-US" sz="1400" b="1" dirty="0">
                <a:solidFill>
                  <a:schemeClr val="bg1"/>
                </a:solidFill>
                <a:effectLst>
                  <a:outerShdw blurRad="38100" dist="38100" dir="2700000" algn="tl">
                    <a:srgbClr val="000000">
                      <a:alpha val="43137"/>
                    </a:srgbClr>
                  </a:outerShdw>
                </a:effectLst>
              </a:rPr>
              <a:t>Dylan </a:t>
            </a:r>
            <a:r>
              <a:rPr lang="en-US" sz="1400" b="1" dirty="0" err="1">
                <a:solidFill>
                  <a:schemeClr val="bg1"/>
                </a:solidFill>
                <a:effectLst>
                  <a:outerShdw blurRad="38100" dist="38100" dir="2700000" algn="tl">
                    <a:srgbClr val="000000">
                      <a:alpha val="43137"/>
                    </a:srgbClr>
                  </a:outerShdw>
                </a:effectLst>
              </a:rPr>
              <a:t>Meklin</a:t>
            </a:r>
            <a:r>
              <a:rPr lang="en-US" sz="1400" b="1" dirty="0">
                <a:solidFill>
                  <a:schemeClr val="bg1"/>
                </a:solidFill>
                <a:effectLst>
                  <a:outerShdw blurRad="38100" dist="38100" dir="2700000" algn="tl">
                    <a:srgbClr val="000000">
                      <a:alpha val="43137"/>
                    </a:srgbClr>
                  </a:outerShdw>
                </a:effectLst>
              </a:rPr>
              <a:t> -- Rockland, Maine</a:t>
            </a:r>
          </a:p>
          <a:p>
            <a:r>
              <a:rPr lang="en-US" sz="1400" b="1" dirty="0" err="1">
                <a:solidFill>
                  <a:schemeClr val="bg1"/>
                </a:solidFill>
                <a:effectLst>
                  <a:outerShdw blurRad="38100" dist="38100" dir="2700000" algn="tl">
                    <a:srgbClr val="000000">
                      <a:alpha val="43137"/>
                    </a:srgbClr>
                  </a:outerShdw>
                </a:effectLst>
              </a:rPr>
              <a:t>Marcin</a:t>
            </a:r>
            <a:r>
              <a:rPr lang="en-US" sz="1400" b="1" dirty="0">
                <a:solidFill>
                  <a:schemeClr val="bg1"/>
                </a:solidFill>
                <a:effectLst>
                  <a:outerShdw blurRad="38100" dist="38100" dir="2700000" algn="tl">
                    <a:srgbClr val="000000">
                      <a:alpha val="43137"/>
                    </a:srgbClr>
                  </a:outerShdw>
                </a:effectLst>
              </a:rPr>
              <a:t> Nita – Poland</a:t>
            </a:r>
          </a:p>
          <a:p>
            <a:r>
              <a:rPr lang="en-US" sz="1400" b="1" dirty="0">
                <a:solidFill>
                  <a:schemeClr val="bg1"/>
                </a:solidFill>
                <a:effectLst>
                  <a:outerShdw blurRad="38100" dist="38100" dir="2700000" algn="tl">
                    <a:srgbClr val="000000">
                      <a:alpha val="43137"/>
                    </a:srgbClr>
                  </a:outerShdw>
                </a:effectLst>
              </a:rPr>
              <a:t>Jan </a:t>
            </a:r>
            <a:r>
              <a:rPr lang="en-US" sz="1400" b="1" dirty="0" err="1">
                <a:solidFill>
                  <a:schemeClr val="bg1"/>
                </a:solidFill>
                <a:effectLst>
                  <a:outerShdw blurRad="38100" dist="38100" dir="2700000" algn="tl">
                    <a:srgbClr val="000000">
                      <a:alpha val="43137"/>
                    </a:srgbClr>
                  </a:outerShdw>
                </a:effectLst>
              </a:rPr>
              <a:t>Podgorski</a:t>
            </a:r>
            <a:r>
              <a:rPr lang="en-US" sz="1400" b="1" dirty="0">
                <a:solidFill>
                  <a:schemeClr val="bg1"/>
                </a:solidFill>
                <a:effectLst>
                  <a:outerShdw blurRad="38100" dist="38100" dir="2700000" algn="tl">
                    <a:srgbClr val="000000">
                      <a:alpha val="43137"/>
                    </a:srgbClr>
                  </a:outerShdw>
                </a:effectLst>
              </a:rPr>
              <a:t> – Poland</a:t>
            </a:r>
          </a:p>
          <a:p>
            <a:r>
              <a:rPr lang="en-US" sz="1400" b="1" dirty="0">
                <a:solidFill>
                  <a:schemeClr val="bg1"/>
                </a:solidFill>
                <a:effectLst>
                  <a:outerShdw blurRad="38100" dist="38100" dir="2700000" algn="tl">
                    <a:srgbClr val="000000">
                      <a:alpha val="43137"/>
                    </a:srgbClr>
                  </a:outerShdw>
                </a:effectLst>
              </a:rPr>
              <a:t>James Porter -- Jacksonville, Florida</a:t>
            </a:r>
          </a:p>
          <a:p>
            <a:r>
              <a:rPr lang="en-US" sz="1400" b="1" dirty="0">
                <a:solidFill>
                  <a:schemeClr val="bg1"/>
                </a:solidFill>
                <a:effectLst>
                  <a:outerShdw blurRad="38100" dist="38100" dir="2700000" algn="tl">
                    <a:srgbClr val="000000">
                      <a:alpha val="43137"/>
                    </a:srgbClr>
                  </a:outerShdw>
                </a:effectLst>
              </a:rPr>
              <a:t>Richard </a:t>
            </a:r>
            <a:r>
              <a:rPr lang="en-US" sz="1400" b="1" dirty="0" err="1">
                <a:solidFill>
                  <a:schemeClr val="bg1"/>
                </a:solidFill>
                <a:effectLst>
                  <a:outerShdw blurRad="38100" dist="38100" dir="2700000" algn="tl">
                    <a:srgbClr val="000000">
                      <a:alpha val="43137"/>
                    </a:srgbClr>
                  </a:outerShdw>
                </a:effectLst>
              </a:rPr>
              <a:t>Pusatere</a:t>
            </a:r>
            <a:r>
              <a:rPr lang="en-US" sz="1400" b="1" dirty="0">
                <a:solidFill>
                  <a:schemeClr val="bg1"/>
                </a:solidFill>
                <a:effectLst>
                  <a:outerShdw blurRad="38100" dist="38100" dir="2700000" algn="tl">
                    <a:srgbClr val="000000">
                      <a:alpha val="43137"/>
                    </a:srgbClr>
                  </a:outerShdw>
                </a:effectLst>
              </a:rPr>
              <a:t> -- Virginia Beach, Virginia</a:t>
            </a:r>
          </a:p>
          <a:p>
            <a:r>
              <a:rPr lang="en-US" sz="1400" b="1" dirty="0">
                <a:solidFill>
                  <a:schemeClr val="bg1"/>
                </a:solidFill>
                <a:effectLst>
                  <a:outerShdw blurRad="38100" dist="38100" dir="2700000" algn="tl">
                    <a:srgbClr val="000000">
                      <a:alpha val="43137"/>
                    </a:srgbClr>
                  </a:outerShdw>
                </a:effectLst>
              </a:rPr>
              <a:t>Theodore </a:t>
            </a:r>
            <a:r>
              <a:rPr lang="en-US" sz="1400" b="1" dirty="0" err="1">
                <a:solidFill>
                  <a:schemeClr val="bg1"/>
                </a:solidFill>
                <a:effectLst>
                  <a:outerShdw blurRad="38100" dist="38100" dir="2700000" algn="tl">
                    <a:srgbClr val="000000">
                      <a:alpha val="43137"/>
                    </a:srgbClr>
                  </a:outerShdw>
                </a:effectLst>
              </a:rPr>
              <a:t>Quammie</a:t>
            </a:r>
            <a:r>
              <a:rPr lang="en-US" sz="1400" b="1" dirty="0">
                <a:solidFill>
                  <a:schemeClr val="bg1"/>
                </a:solidFill>
                <a:effectLst>
                  <a:outerShdw blurRad="38100" dist="38100" dir="2700000" algn="tl">
                    <a:srgbClr val="000000">
                      <a:alpha val="43137"/>
                    </a:srgbClr>
                  </a:outerShdw>
                </a:effectLst>
              </a:rPr>
              <a:t> -- Jacksonville, Florida</a:t>
            </a:r>
          </a:p>
          <a:p>
            <a:r>
              <a:rPr lang="en-US" sz="1400" b="1" dirty="0">
                <a:solidFill>
                  <a:schemeClr val="bg1"/>
                </a:solidFill>
                <a:effectLst>
                  <a:outerShdw blurRad="38100" dist="38100" dir="2700000" algn="tl">
                    <a:srgbClr val="000000">
                      <a:alpha val="43137"/>
                    </a:srgbClr>
                  </a:outerShdw>
                </a:effectLst>
              </a:rPr>
              <a:t>Danielle Randolph -- Rockland, Massachusetts</a:t>
            </a:r>
          </a:p>
          <a:p>
            <a:r>
              <a:rPr lang="en-US" sz="1400" b="1" dirty="0" err="1">
                <a:solidFill>
                  <a:schemeClr val="bg1"/>
                </a:solidFill>
                <a:effectLst>
                  <a:outerShdw blurRad="38100" dist="38100" dir="2700000" algn="tl">
                    <a:srgbClr val="000000">
                      <a:alpha val="43137"/>
                    </a:srgbClr>
                  </a:outerShdw>
                </a:effectLst>
              </a:rPr>
              <a:t>Jeremie</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Riehm</a:t>
            </a:r>
            <a:r>
              <a:rPr lang="en-US" sz="1400" b="1" dirty="0">
                <a:solidFill>
                  <a:schemeClr val="bg1"/>
                </a:solidFill>
                <a:effectLst>
                  <a:outerShdw blurRad="38100" dist="38100" dir="2700000" algn="tl">
                    <a:srgbClr val="000000">
                      <a:alpha val="43137"/>
                    </a:srgbClr>
                  </a:outerShdw>
                </a:effectLst>
              </a:rPr>
              <a:t> -- Camden, Delaware</a:t>
            </a:r>
          </a:p>
          <a:p>
            <a:r>
              <a:rPr lang="en-US" sz="1400" b="1" dirty="0" err="1">
                <a:solidFill>
                  <a:schemeClr val="bg1"/>
                </a:solidFill>
                <a:effectLst>
                  <a:outerShdw blurRad="38100" dist="38100" dir="2700000" algn="tl">
                    <a:srgbClr val="000000">
                      <a:alpha val="43137"/>
                    </a:srgbClr>
                  </a:outerShdw>
                </a:effectLst>
              </a:rPr>
              <a:t>Lashawn</a:t>
            </a:r>
            <a:r>
              <a:rPr lang="en-US" sz="1400" b="1" dirty="0">
                <a:solidFill>
                  <a:schemeClr val="bg1"/>
                </a:solidFill>
                <a:effectLst>
                  <a:outerShdw blurRad="38100" dist="38100" dir="2700000" algn="tl">
                    <a:srgbClr val="000000">
                      <a:alpha val="43137"/>
                    </a:srgbClr>
                  </a:outerShdw>
                </a:effectLst>
              </a:rPr>
              <a:t> Rivera -- Jacksonville, Florida</a:t>
            </a:r>
          </a:p>
          <a:p>
            <a:r>
              <a:rPr lang="en-US" sz="1400" b="1" dirty="0">
                <a:solidFill>
                  <a:schemeClr val="bg1"/>
                </a:solidFill>
                <a:effectLst>
                  <a:outerShdw blurRad="38100" dist="38100" dir="2700000" algn="tl">
                    <a:srgbClr val="000000">
                      <a:alpha val="43137"/>
                    </a:srgbClr>
                  </a:outerShdw>
                </a:effectLst>
              </a:rPr>
              <a:t>Howard </a:t>
            </a:r>
            <a:r>
              <a:rPr lang="en-US" sz="1400" b="1" dirty="0" err="1">
                <a:solidFill>
                  <a:schemeClr val="bg1"/>
                </a:solidFill>
                <a:effectLst>
                  <a:outerShdw blurRad="38100" dist="38100" dir="2700000" algn="tl">
                    <a:srgbClr val="000000">
                      <a:alpha val="43137"/>
                    </a:srgbClr>
                  </a:outerShdw>
                </a:effectLst>
              </a:rPr>
              <a:t>Schoenly</a:t>
            </a:r>
            <a:r>
              <a:rPr lang="en-US" sz="1400" b="1" dirty="0">
                <a:solidFill>
                  <a:schemeClr val="bg1"/>
                </a:solidFill>
                <a:effectLst>
                  <a:outerShdw blurRad="38100" dist="38100" dir="2700000" algn="tl">
                    <a:srgbClr val="000000">
                      <a:alpha val="43137"/>
                    </a:srgbClr>
                  </a:outerShdw>
                </a:effectLst>
              </a:rPr>
              <a:t> -- Cape Coral, Florida</a:t>
            </a:r>
          </a:p>
          <a:p>
            <a:r>
              <a:rPr lang="en-US" sz="1400" b="1" dirty="0">
                <a:solidFill>
                  <a:schemeClr val="bg1"/>
                </a:solidFill>
                <a:effectLst>
                  <a:outerShdw blurRad="38100" dist="38100" dir="2700000" algn="tl">
                    <a:srgbClr val="000000">
                      <a:alpha val="43137"/>
                    </a:srgbClr>
                  </a:outerShdw>
                </a:effectLst>
              </a:rPr>
              <a:t>Steven Shultz -- Roan Mountain, Tennessee</a:t>
            </a:r>
          </a:p>
          <a:p>
            <a:r>
              <a:rPr lang="en-US" sz="1400" b="1" dirty="0">
                <a:solidFill>
                  <a:schemeClr val="bg1"/>
                </a:solidFill>
                <a:effectLst>
                  <a:outerShdw blurRad="38100" dist="38100" dir="2700000" algn="tl">
                    <a:srgbClr val="000000">
                      <a:alpha val="43137"/>
                    </a:srgbClr>
                  </a:outerShdw>
                </a:effectLst>
              </a:rPr>
              <a:t>German Solar-Cortes -- Orlando, Florida</a:t>
            </a:r>
          </a:p>
          <a:p>
            <a:r>
              <a:rPr lang="en-US" sz="1400" b="1" dirty="0">
                <a:solidFill>
                  <a:schemeClr val="bg1"/>
                </a:solidFill>
                <a:effectLst>
                  <a:outerShdw blurRad="38100" dist="38100" dir="2700000" algn="tl">
                    <a:srgbClr val="000000">
                      <a:alpha val="43137"/>
                    </a:srgbClr>
                  </a:outerShdw>
                </a:effectLst>
              </a:rPr>
              <a:t>Anthony Thomas -- Jacksonville, Florida</a:t>
            </a:r>
          </a:p>
          <a:p>
            <a:r>
              <a:rPr lang="en-US" sz="1400" b="1" dirty="0" err="1">
                <a:solidFill>
                  <a:schemeClr val="bg1"/>
                </a:solidFill>
                <a:effectLst>
                  <a:outerShdw blurRad="38100" dist="38100" dir="2700000" algn="tl">
                    <a:srgbClr val="000000">
                      <a:alpha val="43137"/>
                    </a:srgbClr>
                  </a:outerShdw>
                </a:effectLst>
              </a:rPr>
              <a:t>Andrzej</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Truszkowski</a:t>
            </a:r>
            <a:r>
              <a:rPr lang="en-US" sz="1400" b="1" dirty="0">
                <a:solidFill>
                  <a:schemeClr val="bg1"/>
                </a:solidFill>
                <a:effectLst>
                  <a:outerShdw blurRad="38100" dist="38100" dir="2700000" algn="tl">
                    <a:srgbClr val="000000">
                      <a:alpha val="43137"/>
                    </a:srgbClr>
                  </a:outerShdw>
                </a:effectLst>
              </a:rPr>
              <a:t> -- Poland</a:t>
            </a:r>
          </a:p>
          <a:p>
            <a:r>
              <a:rPr lang="en-US" sz="1400" b="1" dirty="0">
                <a:solidFill>
                  <a:schemeClr val="bg1"/>
                </a:solidFill>
                <a:effectLst>
                  <a:outerShdw blurRad="38100" dist="38100" dir="2700000" algn="tl">
                    <a:srgbClr val="000000">
                      <a:alpha val="43137"/>
                    </a:srgbClr>
                  </a:outerShdw>
                </a:effectLst>
              </a:rPr>
              <a:t>Mariette Wright -- St. Augustine, Florida</a:t>
            </a:r>
          </a:p>
          <a:p>
            <a:r>
              <a:rPr lang="en-US" sz="1400" b="1" dirty="0" err="1">
                <a:solidFill>
                  <a:schemeClr val="bg1"/>
                </a:solidFill>
                <a:effectLst>
                  <a:outerShdw blurRad="38100" dist="38100" dir="2700000" algn="tl">
                    <a:srgbClr val="000000">
                      <a:alpha val="43137"/>
                    </a:srgbClr>
                  </a:outerShdw>
                </a:effectLst>
              </a:rPr>
              <a:t>Rafal</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Zdobych</a:t>
            </a:r>
            <a:r>
              <a:rPr lang="en-US" sz="1400" b="1" dirty="0">
                <a:solidFill>
                  <a:schemeClr val="bg1"/>
                </a:solidFill>
                <a:effectLst>
                  <a:outerShdw blurRad="38100" dist="38100" dir="2700000" algn="tl">
                    <a:srgbClr val="000000">
                      <a:alpha val="43137"/>
                    </a:srgbClr>
                  </a:outerShdw>
                </a:effectLst>
              </a:rPr>
              <a:t> -- Poland</a:t>
            </a:r>
          </a:p>
          <a:p>
            <a:endParaRPr lang="en-US" sz="1400" b="1" dirty="0">
              <a:solidFill>
                <a:schemeClr val="bg1"/>
              </a:solidFill>
              <a:effectLst>
                <a:outerShdw blurRad="38100" dist="38100" dir="2700000" algn="tl">
                  <a:srgbClr val="000000">
                    <a:alpha val="43137"/>
                  </a:srgbClr>
                </a:outerShdw>
              </a:effectLst>
            </a:endParaRPr>
          </a:p>
          <a:p>
            <a:endParaRPr lang="en-US" sz="1400" b="1" dirty="0">
              <a:solidFill>
                <a:schemeClr val="bg1"/>
              </a:solidFill>
              <a:effectLst>
                <a:outerShdw blurRad="38100" dist="38100" dir="2700000" algn="tl">
                  <a:srgbClr val="000000">
                    <a:alpha val="43137"/>
                  </a:srgbClr>
                </a:outerShdw>
              </a:effectLst>
            </a:endParaRPr>
          </a:p>
        </p:txBody>
      </p:sp>
      <p:sp>
        <p:nvSpPr>
          <p:cNvPr id="10" name="Content Placeholder 6"/>
          <p:cNvSpPr txBox="1">
            <a:spLocks/>
          </p:cNvSpPr>
          <p:nvPr/>
        </p:nvSpPr>
        <p:spPr>
          <a:xfrm>
            <a:off x="6248400" y="1415955"/>
            <a:ext cx="3733800" cy="483244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400" b="1" dirty="0">
              <a:solidFill>
                <a:schemeClr val="bg1"/>
              </a:solidFill>
            </a:endParaRPr>
          </a:p>
        </p:txBody>
      </p:sp>
    </p:spTree>
    <p:extLst>
      <p:ext uri="{BB962C8B-B14F-4D97-AF65-F5344CB8AC3E}">
        <p14:creationId xmlns:p14="http://schemas.microsoft.com/office/powerpoint/2010/main" val="1039021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0" y="1447800"/>
            <a:ext cx="8471326" cy="52364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5511" y="18947"/>
            <a:ext cx="6669149" cy="1143000"/>
          </a:xfrm>
        </p:spPr>
        <p:txBody>
          <a:bodyPr>
            <a:normAutofit fontScale="90000"/>
          </a:bodyPr>
          <a:lstStyle/>
          <a:p>
            <a:r>
              <a:rPr lang="en-US" dirty="0">
                <a:effectLst>
                  <a:outerShdw blurRad="38100" dist="38100" dir="2700000" algn="tl">
                    <a:srgbClr val="000000">
                      <a:alpha val="43137"/>
                    </a:srgbClr>
                  </a:outerShdw>
                </a:effectLst>
              </a:rPr>
              <a:t>U.S. Coast Guard </a:t>
            </a:r>
            <a:br>
              <a:rPr lang="en-US" dirty="0">
                <a:effectLst>
                  <a:outerShdw blurRad="38100" dist="38100" dir="2700000" algn="tl">
                    <a:srgbClr val="000000">
                      <a:alpha val="43137"/>
                    </a:srgbClr>
                  </a:outerShdw>
                </a:effectLst>
              </a:rPr>
            </a:br>
            <a:r>
              <a:rPr lang="en-US" sz="3600" i="1" dirty="0">
                <a:effectLst>
                  <a:outerShdw blurRad="38100" dist="38100" dir="2700000" algn="tl">
                    <a:srgbClr val="000000">
                      <a:alpha val="43137"/>
                    </a:srgbClr>
                  </a:outerShdw>
                </a:effectLst>
              </a:rPr>
              <a:t>The Search</a:t>
            </a:r>
            <a:endParaRPr lang="en-US" i="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94CE42A2-CB2A-4F14-846A-FF98C17BCB73}" type="slidenum">
              <a:rPr lang="en-US" smtClean="0"/>
              <a:t>3</a:t>
            </a:fld>
            <a:endParaRPr lang="en-US"/>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139" y="1187078"/>
            <a:ext cx="5490499" cy="3088405"/>
          </a:xfrm>
          <a:ln>
            <a:solidFill>
              <a:schemeClr val="accent1"/>
            </a:solidFill>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63107"/>
            <a:ext cx="1981200" cy="1317852"/>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8483" y="6457890"/>
            <a:ext cx="2222083" cy="400110"/>
          </a:xfrm>
          <a:prstGeom prst="rect">
            <a:avLst/>
          </a:prstGeom>
          <a:noFill/>
        </p:spPr>
        <p:txBody>
          <a:bodyPr wrap="none" rtlCol="0">
            <a:spAutoFit/>
          </a:bodyPr>
          <a:lstStyle/>
          <a:p>
            <a:r>
              <a:rPr lang="en-US" sz="1000" dirty="0">
                <a:solidFill>
                  <a:schemeClr val="bg1"/>
                </a:solidFill>
              </a:rPr>
              <a:t>     </a:t>
            </a:r>
            <a:r>
              <a:rPr lang="en-US" sz="1000" dirty="0">
                <a:solidFill>
                  <a:schemeClr val="bg1"/>
                </a:solidFill>
                <a:effectLst>
                  <a:outerShdw blurRad="38100" dist="38100" dir="2700000" algn="tl">
                    <a:srgbClr val="000000">
                      <a:alpha val="43137"/>
                    </a:srgbClr>
                  </a:outerShdw>
                </a:effectLst>
              </a:rPr>
              <a:t>7</a:t>
            </a:r>
            <a:r>
              <a:rPr lang="en-US" sz="1000" baseline="30000" dirty="0">
                <a:solidFill>
                  <a:schemeClr val="bg1"/>
                </a:solidFill>
                <a:effectLst>
                  <a:outerShdw blurRad="38100" dist="38100" dir="2700000" algn="tl">
                    <a:srgbClr val="000000">
                      <a:alpha val="43137"/>
                    </a:srgbClr>
                  </a:outerShdw>
                </a:effectLst>
              </a:rPr>
              <a:t>th</a:t>
            </a:r>
            <a:r>
              <a:rPr lang="en-US" sz="1000" dirty="0">
                <a:solidFill>
                  <a:schemeClr val="bg1"/>
                </a:solidFill>
                <a:effectLst>
                  <a:outerShdw blurRad="38100" dist="38100" dir="2700000" algn="tl">
                    <a:srgbClr val="000000">
                      <a:alpha val="43137"/>
                    </a:srgbClr>
                  </a:outerShdw>
                </a:effectLst>
              </a:rPr>
              <a:t> Coast Guard District Leadership  </a:t>
            </a:r>
          </a:p>
          <a:p>
            <a:r>
              <a:rPr lang="en-US" sz="1000" dirty="0">
                <a:solidFill>
                  <a:schemeClr val="bg1"/>
                </a:solidFill>
                <a:effectLst>
                  <a:outerShdw blurRad="38100" dist="38100" dir="2700000" algn="tl">
                    <a:srgbClr val="000000">
                      <a:alpha val="43137"/>
                    </a:srgbClr>
                  </a:outerShdw>
                </a:effectLst>
              </a:rPr>
              <a:t>           Planning the search for </a:t>
            </a:r>
            <a:r>
              <a:rPr lang="en-US" sz="1000" i="1" dirty="0">
                <a:solidFill>
                  <a:schemeClr val="bg1"/>
                </a:solidFill>
                <a:effectLst>
                  <a:outerShdw blurRad="38100" dist="38100" dir="2700000" algn="tl">
                    <a:srgbClr val="000000">
                      <a:alpha val="43137"/>
                    </a:srgbClr>
                  </a:outerShdw>
                </a:effectLst>
              </a:rPr>
              <a:t>El Faro</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569" y="4536205"/>
            <a:ext cx="4093237" cy="179413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114800" y="5867400"/>
            <a:ext cx="1143000" cy="246221"/>
          </a:xfrm>
          <a:prstGeom prst="rect">
            <a:avLst/>
          </a:prstGeom>
          <a:noFill/>
        </p:spPr>
        <p:txBody>
          <a:bodyPr wrap="square" rtlCol="0">
            <a:spAutoFit/>
          </a:bodyPr>
          <a:lstStyle/>
          <a:p>
            <a:r>
              <a:rPr lang="en-US" sz="1000" dirty="0">
                <a:solidFill>
                  <a:schemeClr val="bg1"/>
                </a:solidFill>
                <a:effectLst>
                  <a:outerShdw blurRad="38100" dist="38100" dir="2700000" algn="tl">
                    <a:srgbClr val="000000">
                      <a:alpha val="43137"/>
                    </a:srgbClr>
                  </a:outerShdw>
                </a:effectLst>
              </a:rPr>
              <a:t>Search Conditions</a:t>
            </a:r>
          </a:p>
        </p:txBody>
      </p:sp>
      <p:sp>
        <p:nvSpPr>
          <p:cNvPr id="10" name="TextBox 9"/>
          <p:cNvSpPr txBox="1"/>
          <p:nvPr/>
        </p:nvSpPr>
        <p:spPr>
          <a:xfrm>
            <a:off x="6248400" y="3276600"/>
            <a:ext cx="1828800" cy="400110"/>
          </a:xfrm>
          <a:prstGeom prst="rect">
            <a:avLst/>
          </a:prstGeom>
          <a:noFill/>
        </p:spPr>
        <p:txBody>
          <a:bodyPr wrap="square" rtlCol="0">
            <a:spAutoFit/>
          </a:bodyPr>
          <a:lstStyle/>
          <a:p>
            <a:pPr algn="ctr"/>
            <a:r>
              <a:rPr lang="en-US" sz="1000" dirty="0" smtClean="0">
                <a:solidFill>
                  <a:schemeClr val="bg1"/>
                </a:solidFill>
                <a:effectLst>
                  <a:outerShdw blurRad="38100" dist="38100" dir="2700000" algn="tl">
                    <a:srgbClr val="000000">
                      <a:alpha val="43137"/>
                    </a:srgbClr>
                  </a:outerShdw>
                </a:effectLst>
              </a:rPr>
              <a:t>Coast Guard Officials Planning the Search</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82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6146"/>
                                        </p:tgtEl>
                                      </p:cBhvr>
                                    </p:animEffect>
                                    <p:set>
                                      <p:cBhvr>
                                        <p:cTn id="17" dur="1" fill="hold">
                                          <p:stCondLst>
                                            <p:cond delay="499"/>
                                          </p:stCondLst>
                                        </p:cTn>
                                        <p:tgtEl>
                                          <p:spTgt spid="6146"/>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effectLst>
                  <a:outerShdw blurRad="38100" dist="38100" dir="2700000" algn="tl">
                    <a:srgbClr val="000000">
                      <a:alpha val="43137"/>
                    </a:srgbClr>
                  </a:outerShdw>
                </a:effectLst>
              </a:rPr>
              <a:t>Routes to San Juan</a:t>
            </a:r>
          </a:p>
        </p:txBody>
      </p:sp>
      <p:sp>
        <p:nvSpPr>
          <p:cNvPr id="4" name="Slide Number Placeholder 3"/>
          <p:cNvSpPr>
            <a:spLocks noGrp="1"/>
          </p:cNvSpPr>
          <p:nvPr>
            <p:ph type="sldNum" sz="quarter" idx="12"/>
          </p:nvPr>
        </p:nvSpPr>
        <p:spPr/>
        <p:txBody>
          <a:bodyPr/>
          <a:lstStyle/>
          <a:p>
            <a:fld id="{94CE42A2-CB2A-4F14-846A-FF98C17BCB73}" type="slidenum">
              <a:rPr lang="en-US" smtClean="0"/>
              <a:t>4</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239331" cy="525859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7951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33400" y="228600"/>
            <a:ext cx="8229600" cy="792162"/>
          </a:xfrm>
        </p:spPr>
        <p:txBody>
          <a:bodyPr>
            <a:normAutofit/>
          </a:bodyPr>
          <a:lstStyle/>
          <a:p>
            <a:r>
              <a:rPr lang="en-US" altLang="en-US" dirty="0">
                <a:effectLst>
                  <a:outerShdw blurRad="38100" dist="38100" dir="2700000" algn="tl">
                    <a:srgbClr val="000000">
                      <a:alpha val="43137"/>
                    </a:srgbClr>
                  </a:outerShdw>
                </a:effectLst>
              </a:rPr>
              <a:t>Heavy Weather Forecasting Issues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29F3DCD-0220-4AD7-A7B3-6A03FE724344}" type="slidenum">
              <a:rPr lang="en-US" altLang="en-US" sz="1400"/>
              <a:pPr eaLnBrk="1" hangingPunct="1"/>
              <a:t>5</a:t>
            </a:fld>
            <a:endParaRPr lang="en-US" altLang="en-US" sz="1400"/>
          </a:p>
        </p:txBody>
      </p:sp>
      <p:pic>
        <p:nvPicPr>
          <p:cNvPr id="410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608137"/>
            <a:ext cx="4267200" cy="3413125"/>
          </a:xfrm>
          <a:ln>
            <a:solidFill>
              <a:schemeClr val="accent1"/>
            </a:solidFill>
          </a:ln>
          <a:effectLst>
            <a:outerShdw blurRad="50800" dist="38100" dir="2700000" algn="tl" rotWithShape="0">
              <a:prstClr val="black">
                <a:alpha val="40000"/>
              </a:prstClr>
            </a:outerShdw>
          </a:effectLst>
        </p:spPr>
      </p:pic>
      <p:pic>
        <p:nvPicPr>
          <p:cNvPr id="41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608137"/>
            <a:ext cx="4348163" cy="34290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02" name="TextBox 5"/>
          <p:cNvSpPr txBox="1">
            <a:spLocks noChangeArrowheads="1"/>
          </p:cNvSpPr>
          <p:nvPr/>
        </p:nvSpPr>
        <p:spPr bwMode="auto">
          <a:xfrm>
            <a:off x="304800" y="5113337"/>
            <a:ext cx="4114800" cy="830263"/>
          </a:xfrm>
          <a:prstGeom prst="rect">
            <a:avLst/>
          </a:prstGeom>
          <a:solidFill>
            <a:srgbClr val="FFFF00"/>
          </a:solidFill>
          <a:ln w="19050">
            <a:solidFill>
              <a:srgbClr val="000000"/>
            </a:solidFill>
            <a:miter lim="800000"/>
            <a:headEnd/>
            <a:tailEnd/>
          </a:ln>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dirty="0"/>
              <a:t>28 Sep (0500 EDT) TD Joaquin </a:t>
            </a:r>
          </a:p>
          <a:p>
            <a:pPr eaLnBrk="1" hangingPunct="1"/>
            <a:r>
              <a:rPr lang="en-US" altLang="en-US" dirty="0"/>
              <a:t>forecast &amp; position</a:t>
            </a:r>
          </a:p>
        </p:txBody>
      </p:sp>
      <p:sp>
        <p:nvSpPr>
          <p:cNvPr id="4103" name="TextBox 7"/>
          <p:cNvSpPr txBox="1">
            <a:spLocks noChangeArrowheads="1"/>
          </p:cNvSpPr>
          <p:nvPr/>
        </p:nvSpPr>
        <p:spPr bwMode="auto">
          <a:xfrm>
            <a:off x="4794250" y="5113337"/>
            <a:ext cx="3892550" cy="830263"/>
          </a:xfrm>
          <a:prstGeom prst="rect">
            <a:avLst/>
          </a:prstGeom>
          <a:solidFill>
            <a:srgbClr val="FFFF00"/>
          </a:solidFill>
          <a:ln w="19050">
            <a:solidFill>
              <a:srgbClr val="000000"/>
            </a:solidFill>
            <a:miter lim="800000"/>
            <a:headEnd/>
            <a:tailEnd/>
          </a:ln>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01 Oct (0500 EDT) Hurricane</a:t>
            </a:r>
          </a:p>
          <a:p>
            <a:pPr eaLnBrk="1" hangingPunct="1"/>
            <a:r>
              <a:rPr lang="en-US" altLang="en-US"/>
              <a:t> Joaquin forecast &amp; position</a:t>
            </a:r>
          </a:p>
        </p:txBody>
      </p:sp>
      <p:sp>
        <p:nvSpPr>
          <p:cNvPr id="9" name="5-Point Star 8"/>
          <p:cNvSpPr/>
          <p:nvPr/>
        </p:nvSpPr>
        <p:spPr>
          <a:xfrm>
            <a:off x="2165350" y="2682875"/>
            <a:ext cx="182563" cy="18256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extLst>
      <p:ext uri="{BB962C8B-B14F-4D97-AF65-F5344CB8AC3E}">
        <p14:creationId xmlns:p14="http://schemas.microsoft.com/office/powerpoint/2010/main" val="381303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4CE42A2-CB2A-4F14-846A-FF98C17BCB73}" type="slidenum">
              <a:rPr lang="en-US" smtClean="0"/>
              <a:t>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10779628" cy="613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14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p:txBody>
          <a:bodyPr/>
          <a:lstStyle/>
          <a:p>
            <a:endParaRPr lang="en-US" altLang="en-US"/>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FCA2760-CCED-4A05-A9A4-BE5EADDFF66A}" type="slidenum">
              <a:rPr lang="en-US" altLang="en-US" sz="1400"/>
              <a:pPr eaLnBrk="1" hangingPunct="1"/>
              <a:t>7</a:t>
            </a:fld>
            <a:endParaRPr lang="en-US" altLang="en-US" sz="1400"/>
          </a:p>
        </p:txBody>
      </p:sp>
      <p:pic>
        <p:nvPicPr>
          <p:cNvPr id="5124" name="Picture 25"/>
          <p:cNvPicPr>
            <a:picLocks noChangeAspect="1" noChangeArrowheads="1"/>
          </p:cNvPicPr>
          <p:nvPr/>
        </p:nvPicPr>
        <p:blipFill>
          <a:blip r:embed="rId3">
            <a:extLst>
              <a:ext uri="{28A0092B-C50C-407E-A947-70E740481C1C}">
                <a14:useLocalDpi xmlns:a14="http://schemas.microsoft.com/office/drawing/2010/main" val="0"/>
              </a:ext>
            </a:extLst>
          </a:blip>
          <a:srcRect l="7813" t="28053" r="56563" b="12570"/>
          <a:stretch>
            <a:fillRect/>
          </a:stretch>
        </p:blipFill>
        <p:spPr bwMode="auto">
          <a:xfrm>
            <a:off x="609600" y="10668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09600" y="152400"/>
            <a:ext cx="7924800" cy="769441"/>
          </a:xfrm>
          <a:prstGeom prst="rect">
            <a:avLst/>
          </a:prstGeom>
        </p:spPr>
        <p:txBody>
          <a:bodyPr wrap="square">
            <a:spAutoFit/>
          </a:bodyPr>
          <a:lstStyle/>
          <a:p>
            <a:pPr algn="ctr">
              <a:defRPr/>
            </a:pPr>
            <a:r>
              <a:rPr lang="en-US" sz="4400" kern="0" dirty="0">
                <a:solidFill>
                  <a:srgbClr val="000000"/>
                </a:solidFill>
                <a:effectLst>
                  <a:outerShdw blurRad="38100" dist="38100" dir="2700000" algn="tl">
                    <a:srgbClr val="000000">
                      <a:alpha val="43137"/>
                    </a:srgbClr>
                  </a:outerShdw>
                </a:effectLst>
                <a:cs typeface="Arial" charset="0"/>
              </a:rPr>
              <a:t>Key Storm Voyage Decision Points</a:t>
            </a:r>
          </a:p>
        </p:txBody>
      </p:sp>
    </p:spTree>
    <p:extLst>
      <p:ext uri="{BB962C8B-B14F-4D97-AF65-F5344CB8AC3E}">
        <p14:creationId xmlns:p14="http://schemas.microsoft.com/office/powerpoint/2010/main" val="2364548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400" y="0"/>
            <a:ext cx="6858000" cy="914400"/>
          </a:xfrm>
        </p:spPr>
        <p:txBody>
          <a:bodyPr>
            <a:normAutofit/>
          </a:bodyPr>
          <a:lstStyle/>
          <a:p>
            <a:pPr eaLnBrk="1" hangingPunct="1">
              <a:defRPr/>
            </a:pPr>
            <a:r>
              <a:rPr lang="en-US" dirty="0">
                <a:solidFill>
                  <a:srgbClr val="000000"/>
                </a:solidFill>
                <a:effectLst>
                  <a:outerShdw blurRad="38100" dist="38100" dir="2700000" algn="tl">
                    <a:srgbClr val="000000">
                      <a:alpha val="43137"/>
                    </a:srgbClr>
                  </a:outerShdw>
                </a:effectLst>
                <a:latin typeface="+mn-lt"/>
              </a:rPr>
              <a:t>Sinking of the S.S. EL FARO</a:t>
            </a:r>
          </a:p>
        </p:txBody>
      </p:sp>
      <p:sp>
        <p:nvSpPr>
          <p:cNvPr id="2051" name="Rectangle 3"/>
          <p:cNvSpPr>
            <a:spLocks noChangeArrowheads="1"/>
          </p:cNvSpPr>
          <p:nvPr/>
        </p:nvSpPr>
        <p:spPr bwMode="auto">
          <a:xfrm>
            <a:off x="2743200" y="6477000"/>
            <a:ext cx="365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196" name="Slide Number Placeholder 4"/>
          <p:cNvSpPr>
            <a:spLocks noGrp="1"/>
          </p:cNvSpPr>
          <p:nvPr>
            <p:ph type="sldNum" sz="quarter" idx="12"/>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DFD5048-E119-4138-89F6-F80C8CA7034D}" type="slidenum">
              <a:rPr lang="en-US" altLang="en-US" sz="1400"/>
              <a:pPr eaLnBrk="1" hangingPunct="1"/>
              <a:t>8</a:t>
            </a:fld>
            <a:endParaRPr lang="en-US" altLang="en-US" sz="140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4918241" cy="2971800"/>
          </a:xfrm>
          <a:prstGeom prst="rect">
            <a:avLst/>
          </a:prstGeom>
          <a:noFill/>
          <a:ln w="9525">
            <a:solidFill>
              <a:schemeClr val="accent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380708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3321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229" y="0"/>
            <a:ext cx="6159171" cy="1143000"/>
          </a:xfrm>
        </p:spPr>
        <p:txBody>
          <a:bodyPr/>
          <a:lstStyle/>
          <a:p>
            <a:r>
              <a:rPr lang="en-US" dirty="0">
                <a:effectLst>
                  <a:outerShdw blurRad="38100" dist="38100" dir="2700000" algn="tl">
                    <a:srgbClr val="000000">
                      <a:alpha val="43137"/>
                    </a:srgbClr>
                  </a:outerShdw>
                </a:effectLst>
              </a:rPr>
              <a:t>Tote’s Initial Response</a:t>
            </a:r>
          </a:p>
        </p:txBody>
      </p:sp>
      <p:sp>
        <p:nvSpPr>
          <p:cNvPr id="3" name="Content Placeholder 2"/>
          <p:cNvSpPr>
            <a:spLocks noGrp="1"/>
          </p:cNvSpPr>
          <p:nvPr>
            <p:ph idx="1"/>
          </p:nvPr>
        </p:nvSpPr>
        <p:spPr>
          <a:xfrm>
            <a:off x="709127" y="1236468"/>
            <a:ext cx="8229600" cy="4525963"/>
          </a:xfrm>
        </p:spPr>
        <p:txBody>
          <a:bodyPr/>
          <a:lstStyle/>
          <a:p>
            <a:r>
              <a:rPr lang="en-US" dirty="0"/>
              <a:t>Response &amp; initial actions</a:t>
            </a:r>
          </a:p>
          <a:p>
            <a:r>
              <a:rPr lang="en-US" dirty="0"/>
              <a:t>Addressing immediate questions &amp; concerns raised by crewmembers’ families</a:t>
            </a:r>
          </a:p>
        </p:txBody>
      </p:sp>
      <p:sp>
        <p:nvSpPr>
          <p:cNvPr id="4" name="Slide Number Placeholder 3"/>
          <p:cNvSpPr>
            <a:spLocks noGrp="1"/>
          </p:cNvSpPr>
          <p:nvPr>
            <p:ph type="sldNum" sz="quarter" idx="12"/>
          </p:nvPr>
        </p:nvSpPr>
        <p:spPr/>
        <p:txBody>
          <a:bodyPr/>
          <a:lstStyle/>
          <a:p>
            <a:fld id="{94CE42A2-CB2A-4F14-846A-FF98C17BCB73}"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345" y="3151909"/>
            <a:ext cx="1741055" cy="1305791"/>
          </a:xfrm>
          <a:prstGeom prst="rect">
            <a:avLst/>
          </a:prstGeom>
          <a:ln>
            <a:noFill/>
          </a:ln>
          <a:effectLst>
            <a:outerShdw blurRad="292100" dist="139700" dir="2700000" algn="tl" rotWithShape="0">
              <a:srgbClr val="333333">
                <a:alpha val="65000"/>
              </a:srgbClr>
            </a:outerShdw>
          </a:effectLst>
        </p:spPr>
      </p:pic>
      <p:pic>
        <p:nvPicPr>
          <p:cNvPr id="1026" name="Picture 2" descr="U:\Active Matters\71952-EL FARO\BMUSF\EF Website Cap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895599"/>
            <a:ext cx="3877107" cy="2905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U:\Active Matters\71952-EL FARO\BMUSF\IMG_11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200400"/>
            <a:ext cx="2819401" cy="2114551"/>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U:\Active Matters\71952-EL FARO\BMUSF\IMG_11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4686301"/>
            <a:ext cx="2637271" cy="19779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U:\Active Matters\71952-EL FARO\BMUSF\IMG_108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2200" y="4724400"/>
            <a:ext cx="2743200" cy="2057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65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TotalTime>
  <Words>2507</Words>
  <Application>Microsoft Office PowerPoint</Application>
  <PresentationFormat>On-screen Show (4:3)</PresentationFormat>
  <Paragraphs>365</Paragraphs>
  <Slides>20</Slides>
  <Notes>18</Notes>
  <HiddenSlides>1</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Loss of S/S EL FARO</vt:lpstr>
      <vt:lpstr>60 Minutes Segment On El Faro</vt:lpstr>
      <vt:lpstr>U.S. Coast Guard  The Search</vt:lpstr>
      <vt:lpstr>Routes to San Juan</vt:lpstr>
      <vt:lpstr>Heavy Weather Forecasting Issues</vt:lpstr>
      <vt:lpstr>PowerPoint Presentation</vt:lpstr>
      <vt:lpstr>PowerPoint Presentation</vt:lpstr>
      <vt:lpstr>Sinking of the S.S. EL FARO</vt:lpstr>
      <vt:lpstr>Tote’s Initial Response</vt:lpstr>
      <vt:lpstr>Engagement with Family Members</vt:lpstr>
      <vt:lpstr>The Coast Guard MBI &amp; NTSB Investigation</vt:lpstr>
      <vt:lpstr>Organizing the Team</vt:lpstr>
      <vt:lpstr>Limitation Action &amp; Government Investigations</vt:lpstr>
      <vt:lpstr>Limitation Action &amp; Government Investigations (cont’d)</vt:lpstr>
      <vt:lpstr>Voyage Data Recorder</vt:lpstr>
      <vt:lpstr>Government Investigation Reports</vt:lpstr>
      <vt:lpstr>PowerPoint Presentation</vt:lpstr>
      <vt:lpstr>EL FARO Lessons Learned</vt:lpstr>
      <vt:lpstr>Questions</vt:lpstr>
      <vt:lpstr>In Memoriam</vt:lpstr>
    </vt:vector>
  </TitlesOfParts>
  <Company>HMB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Loss of S/S EL FARO</dc:title>
  <dc:creator>JCarlson</dc:creator>
  <cp:lastModifiedBy>Jim Carlson</cp:lastModifiedBy>
  <cp:revision>116</cp:revision>
  <cp:lastPrinted>2018-04-17T14:54:25Z</cp:lastPrinted>
  <dcterms:created xsi:type="dcterms:W3CDTF">2018-04-15T03:10:26Z</dcterms:created>
  <dcterms:modified xsi:type="dcterms:W3CDTF">2018-05-03T21:56:00Z</dcterms:modified>
</cp:coreProperties>
</file>